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2" r:id="rId7"/>
    <p:sldId id="258" r:id="rId8"/>
    <p:sldId id="273" r:id="rId9"/>
    <p:sldId id="259" r:id="rId10"/>
    <p:sldId id="268" r:id="rId11"/>
    <p:sldId id="269" r:id="rId12"/>
    <p:sldId id="270" r:id="rId13"/>
    <p:sldId id="260" r:id="rId14"/>
    <p:sldId id="263" r:id="rId15"/>
    <p:sldId id="261" r:id="rId16"/>
    <p:sldId id="266" r:id="rId17"/>
    <p:sldId id="272" r:id="rId18"/>
    <p:sldId id="267" r:id="rId19"/>
    <p:sldId id="274" r:id="rId20"/>
    <p:sldId id="271" r:id="rId21"/>
    <p:sldId id="264" r:id="rId22"/>
    <p:sldId id="265" r:id="rId23"/>
  </p:sldIdLst>
  <p:sldSz cx="18288000" cy="10287000"/>
  <p:notesSz cx="6858000" cy="9144000"/>
  <p:embeddedFontLst>
    <p:embeddedFont>
      <p:font typeface="MS UI Gothic" panose="020B0600070205080204" pitchFamily="34" charset="-12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1" panose="020B0604020202020204" charset="0"/>
      <p:regular r:id="rId30"/>
    </p:embeddedFont>
    <p:embeddedFont>
      <p:font typeface="Open Sans 1 Bold" panose="020B0604020202020204" charset="0"/>
      <p:regular r:id="rId31"/>
    </p:embeddedFont>
    <p:embeddedFont>
      <p:font typeface="Open Sans 2" panose="020B0604020202020204" charset="0"/>
      <p:regular r:id="rId32"/>
    </p:embeddedFont>
    <p:embeddedFont>
      <p:font typeface="Open Sans 2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95" autoAdjust="0"/>
  </p:normalViewPr>
  <p:slideViewPr>
    <p:cSldViewPr>
      <p:cViewPr varScale="1">
        <p:scale>
          <a:sx n="48" d="100"/>
          <a:sy n="48" d="100"/>
        </p:scale>
        <p:origin x="101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F23-0E98-4C83-8388-20C0D77B688E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C2F1-161A-4C49-8491-A876F5F5C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66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DC2F1-161A-4C49-8491-A876F5F5C2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23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759912"/>
            <a:ext cx="14828772" cy="5527088"/>
          </a:xfrm>
          <a:custGeom>
            <a:avLst/>
            <a:gdLst/>
            <a:ahLst/>
            <a:cxnLst/>
            <a:rect l="l" t="t" r="r" b="b"/>
            <a:pathLst>
              <a:path w="14828772" h="5527088">
                <a:moveTo>
                  <a:pt x="14828772" y="0"/>
                </a:moveTo>
                <a:lnTo>
                  <a:pt x="0" y="0"/>
                </a:lnTo>
                <a:lnTo>
                  <a:pt x="0" y="5527088"/>
                </a:lnTo>
                <a:lnTo>
                  <a:pt x="14828772" y="5527088"/>
                </a:lnTo>
                <a:lnTo>
                  <a:pt x="14828772" y="0"/>
                </a:lnTo>
                <a:close/>
              </a:path>
            </a:pathLst>
          </a:custGeom>
          <a:blipFill>
            <a:blip r:embed="rId2">
              <a:alphaModFix amt="6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3" name="Freeform 3"/>
          <p:cNvSpPr/>
          <p:nvPr/>
        </p:nvSpPr>
        <p:spPr>
          <a:xfrm>
            <a:off x="1028700" y="1707171"/>
            <a:ext cx="1821145" cy="1663678"/>
          </a:xfrm>
          <a:custGeom>
            <a:avLst/>
            <a:gdLst/>
            <a:ahLst/>
            <a:cxnLst/>
            <a:rect l="l" t="t" r="r" b="b"/>
            <a:pathLst>
              <a:path w="1821145" h="1663678">
                <a:moveTo>
                  <a:pt x="0" y="0"/>
                </a:moveTo>
                <a:lnTo>
                  <a:pt x="1821145" y="0"/>
                </a:lnTo>
                <a:lnTo>
                  <a:pt x="1821145" y="1663678"/>
                </a:lnTo>
                <a:lnTo>
                  <a:pt x="0" y="1663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230" t="-5882" r="-35549" b="-97297"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8808696"/>
            <a:ext cx="3586689" cy="60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édération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des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cteurs de la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C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oordination en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</a:t>
            </a: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anté de la Région </a:t>
            </a:r>
            <a:r>
              <a:rPr lang="fr-FR" sz="1399" b="1" spc="6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46809" y="8808696"/>
            <a:ext cx="2211993" cy="60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www.facs-sud.org</a:t>
            </a:r>
          </a:p>
          <a:p>
            <a:pPr algn="l">
              <a:lnSpc>
                <a:spcPts val="2519"/>
              </a:lnSpc>
            </a:pPr>
            <a:r>
              <a:rPr lang="fr-FR" sz="1399" spc="6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contact@facs-sud.org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02918" y="3751483"/>
            <a:ext cx="253411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fr-FR" sz="2400" spc="12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02918" y="1893699"/>
            <a:ext cx="1137023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fr-FR" sz="5000" b="1" spc="25" noProof="0" dirty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FACS SUD</a:t>
            </a:r>
          </a:p>
          <a:p>
            <a:pPr algn="l">
              <a:lnSpc>
                <a:spcPts val="4999"/>
              </a:lnSpc>
            </a:pPr>
            <a:r>
              <a:rPr lang="fr-FR" sz="4999" spc="24" noProof="0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12598400" y="4432925"/>
            <a:ext cx="5854075" cy="5854075"/>
          </a:xfrm>
          <a:custGeom>
            <a:avLst/>
            <a:gdLst/>
            <a:ahLst/>
            <a:cxnLst/>
            <a:rect l="l" t="t" r="r" b="b"/>
            <a:pathLst>
              <a:path w="5854075" h="5854075">
                <a:moveTo>
                  <a:pt x="5854075" y="0"/>
                </a:moveTo>
                <a:lnTo>
                  <a:pt x="0" y="0"/>
                </a:lnTo>
                <a:lnTo>
                  <a:pt x="0" y="5854075"/>
                </a:lnTo>
                <a:lnTo>
                  <a:pt x="5854075" y="5854075"/>
                </a:lnTo>
                <a:lnTo>
                  <a:pt x="58540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9" name="Group 9"/>
          <p:cNvGrpSpPr/>
          <p:nvPr/>
        </p:nvGrpSpPr>
        <p:grpSpPr>
          <a:xfrm>
            <a:off x="13947356" y="5556467"/>
            <a:ext cx="3917398" cy="4105816"/>
            <a:chOff x="0" y="0"/>
            <a:chExt cx="5149248" cy="53969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9215" cy="5396973"/>
            </a:xfrm>
            <a:custGeom>
              <a:avLst/>
              <a:gdLst/>
              <a:ahLst/>
              <a:cxnLst/>
              <a:rect l="l" t="t" r="r" b="b"/>
              <a:pathLst>
                <a:path w="5149215" h="5396973">
                  <a:moveTo>
                    <a:pt x="0" y="0"/>
                  </a:moveTo>
                  <a:lnTo>
                    <a:pt x="5149215" y="0"/>
                  </a:lnTo>
                  <a:lnTo>
                    <a:pt x="5149215" y="5396973"/>
                  </a:lnTo>
                  <a:lnTo>
                    <a:pt x="0" y="5396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220" b="-3220"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3200843" y="3494308"/>
            <a:ext cx="1074858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12" name="Freeform 12"/>
          <p:cNvSpPr/>
          <p:nvPr/>
        </p:nvSpPr>
        <p:spPr>
          <a:xfrm>
            <a:off x="7736490" y="8928858"/>
            <a:ext cx="926571" cy="548091"/>
          </a:xfrm>
          <a:custGeom>
            <a:avLst/>
            <a:gdLst/>
            <a:ahLst/>
            <a:cxnLst/>
            <a:rect l="l" t="t" r="r" b="b"/>
            <a:pathLst>
              <a:path w="926571" h="548091">
                <a:moveTo>
                  <a:pt x="0" y="0"/>
                </a:moveTo>
                <a:lnTo>
                  <a:pt x="926571" y="0"/>
                </a:lnTo>
                <a:lnTo>
                  <a:pt x="926571" y="548091"/>
                </a:lnTo>
                <a:lnTo>
                  <a:pt x="0" y="5480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3" name="Freeform 13"/>
          <p:cNvSpPr/>
          <p:nvPr/>
        </p:nvSpPr>
        <p:spPr>
          <a:xfrm>
            <a:off x="8780930" y="8894421"/>
            <a:ext cx="664874" cy="601981"/>
          </a:xfrm>
          <a:custGeom>
            <a:avLst/>
            <a:gdLst/>
            <a:ahLst/>
            <a:cxnLst/>
            <a:rect l="l" t="t" r="r" b="b"/>
            <a:pathLst>
              <a:path w="664874" h="601981">
                <a:moveTo>
                  <a:pt x="0" y="0"/>
                </a:moveTo>
                <a:lnTo>
                  <a:pt x="664874" y="0"/>
                </a:lnTo>
                <a:lnTo>
                  <a:pt x="664874" y="601981"/>
                </a:lnTo>
                <a:lnTo>
                  <a:pt x="0" y="6019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8523" y="2514049"/>
            <a:ext cx="16221905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fr-FR" sz="2690" b="1" dirty="0">
                <a:solidFill>
                  <a:srgbClr val="F79646">
                    <a:lumMod val="75000"/>
                  </a:srgb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Appuyer la pratique professionnelle et prévenir les ruptures de parcours de santé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DD52A114-C834-40AE-9851-DF9B4D4EE509}"/>
              </a:ext>
            </a:extLst>
          </p:cNvPr>
          <p:cNvSpPr txBox="1">
            <a:spLocks/>
          </p:cNvSpPr>
          <p:nvPr/>
        </p:nvSpPr>
        <p:spPr>
          <a:xfrm>
            <a:off x="1195188" y="3516546"/>
            <a:ext cx="6989951" cy="523715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Information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médicale</a:t>
            </a:r>
          </a:p>
          <a:p>
            <a:pPr marL="457200" lvl="1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Contre-indication médicamenteuse;</a:t>
            </a:r>
          </a:p>
          <a:p>
            <a:pPr marL="457200" lvl="1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Protocoles thérapeutiques;</a:t>
            </a:r>
          </a:p>
          <a:p>
            <a:pPr marL="457200" lvl="1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Règles de prescription;</a:t>
            </a:r>
          </a:p>
          <a:p>
            <a:pPr marL="457200" lvl="1" indent="0">
              <a:spcAft>
                <a:spcPts val="1200"/>
              </a:spcAft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Adaptation des traitements.</a:t>
            </a:r>
          </a:p>
          <a:p>
            <a:pPr marL="0" lvl="1" indent="0">
              <a:buNone/>
              <a:defRPr/>
            </a:pP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Information</a:t>
            </a:r>
          </a:p>
          <a:p>
            <a:pPr marL="457200" lvl="2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Dossiers documentaires thématiques (site internet);</a:t>
            </a:r>
          </a:p>
          <a:p>
            <a:pPr marL="457200" lvl="2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Webinaires en addictologie (</a:t>
            </a:r>
            <a:r>
              <a:rPr lang="fr-FR" sz="2690" dirty="0" err="1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ARCA’fé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).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7EA3B7AD-49E8-4ED3-90B8-A66262FA9338}"/>
              </a:ext>
            </a:extLst>
          </p:cNvPr>
          <p:cNvSpPr txBox="1">
            <a:spLocks/>
          </p:cNvSpPr>
          <p:nvPr/>
        </p:nvSpPr>
        <p:spPr>
          <a:xfrm>
            <a:off x="9816904" y="3560805"/>
            <a:ext cx="7275908" cy="514863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   </a:t>
            </a: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Etude de cas</a:t>
            </a:r>
          </a:p>
          <a:p>
            <a:pPr marL="715963" lvl="2" indent="-90488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Individuelle ou collective, situation anonymisée;</a:t>
            </a:r>
          </a:p>
          <a:p>
            <a:pPr marL="715963" lvl="2" indent="-90488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Eclairage addictologique;</a:t>
            </a:r>
          </a:p>
          <a:p>
            <a:pPr marL="715963" lvl="2" indent="-90488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Développement du partenariat autour de la situation.</a:t>
            </a:r>
          </a:p>
          <a:p>
            <a:pPr marL="715963" lvl="2" indent="-90488">
              <a:spcAft>
                <a:spcPts val="1200"/>
              </a:spcAft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Actes dérogatoires </a:t>
            </a:r>
          </a:p>
          <a:p>
            <a:pPr marL="0" lvl="1" indent="0">
              <a:buNone/>
              <a:defRPr/>
            </a:pP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Animation territoriale</a:t>
            </a:r>
          </a:p>
          <a:p>
            <a:pPr marL="457200" lvl="2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Groupes de travail;</a:t>
            </a:r>
          </a:p>
          <a:p>
            <a:pPr marL="457200" lvl="2" indent="0">
              <a:buNone/>
              <a:defRPr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Collectifs partenariaux.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1106" y="2358270"/>
            <a:ext cx="16221905" cy="8713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Vignette clinique </a:t>
            </a:r>
            <a:r>
              <a:rPr lang="fr-FR" sz="2686" b="1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Open Sans 1 Bold" panose="020B0604020202020204" charset="0"/>
                <a:sym typeface="Open Sans 1 Bold"/>
              </a:rPr>
              <a:t>➀</a:t>
            </a: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</a:t>
            </a:r>
          </a:p>
          <a:p>
            <a:pPr marL="0" lvl="1" algn="l">
              <a:lnSpc>
                <a:spcPts val="3761"/>
              </a:lnSpc>
              <a:spcAft>
                <a:spcPts val="24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En </a:t>
            </a: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2022, ARCA Sud contactée par mandataire judiciaire fraîchement nommée sur la situation pour F, 57 ans, ayant une consommation d’</a:t>
            </a:r>
            <a:r>
              <a:rPr lang="fr-FR" sz="2686" b="1" noProof="0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alcool,et</a:t>
            </a: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, de tabac,  en invalidité, troubles mnésiques,  pas de suivi médical spécialisé. Médecin traitant trop éloigné de chez Mme, qu’elle ne consulte plus. Propriétaire de son logement. Elle loge son frère et son neveu.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Prise </a:t>
            </a:r>
            <a:r>
              <a:rPr lang="fr-FR" sz="240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de contact 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avec Mme.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Nouveau MT trouvé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Lien avec MT que Mme ne peut plus consulter pour transmission dossier. Mme a une ALD pour dépression.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Mise en place d’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IDEL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Mise en place du transport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VSL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/ambulance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Mise en place d’un suivi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addicto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en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 2 cures,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post-cure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Suivi social avec l’AS de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addicto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Mise en place d’une PEC par un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SAMSAH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898525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 Pharma pour vitaminothérapie non remboursée par CPAM et Mutuelle.</a:t>
            </a:r>
          </a:p>
          <a:p>
            <a:pPr marL="290052" lvl="1" algn="l">
              <a:lnSpc>
                <a:spcPts val="3761"/>
              </a:lnSpc>
            </a:pPr>
            <a:endParaRPr lang="fr-FR" sz="2686" b="1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b="1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72113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21029-FD24-4CD5-B348-253BC460D0D0}"/>
              </a:ext>
            </a:extLst>
          </p:cNvPr>
          <p:cNvSpPr txBox="1"/>
          <p:nvPr/>
        </p:nvSpPr>
        <p:spPr>
          <a:xfrm>
            <a:off x="1023763" y="2314300"/>
            <a:ext cx="16221905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fr-FR" sz="2690" b="1" dirty="0">
                <a:solidFill>
                  <a:srgbClr val="F79646">
                    <a:lumMod val="75000"/>
                  </a:srgb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Coordonner un parcours de santé en addictologie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22B281D9-7A8D-4D3F-AA5A-E16619348939}"/>
              </a:ext>
            </a:extLst>
          </p:cNvPr>
          <p:cNvSpPr txBox="1">
            <a:spLocks/>
          </p:cNvSpPr>
          <p:nvPr/>
        </p:nvSpPr>
        <p:spPr>
          <a:xfrm>
            <a:off x="1283394" y="3502867"/>
            <a:ext cx="15721212" cy="63164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 indent="0">
              <a:spcAft>
                <a:spcPts val="2400"/>
              </a:spcAft>
              <a:buNone/>
            </a:pP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ARCA-Sud</a:t>
            </a:r>
            <a:r>
              <a:rPr lang="fr-FR" sz="2690" b="1" dirty="0">
                <a:solidFill>
                  <a:srgbClr val="7AB3C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</a:t>
            </a: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propose une prise en charge pluridisciplinaire et mobilise les professionnels de santé.</a:t>
            </a:r>
          </a:p>
          <a:p>
            <a:pPr marL="441325" lvl="1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Un médecin traitant soutenu dans sa pratique;</a:t>
            </a:r>
          </a:p>
          <a:p>
            <a:pPr marL="441325" lvl="1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La mobilisation d’un référent social de proximité si besoin;</a:t>
            </a:r>
          </a:p>
          <a:p>
            <a:pPr marL="441325" lvl="1" indent="0">
              <a:lnSpc>
                <a:spcPct val="108000"/>
              </a:lnSpc>
              <a:spcAft>
                <a:spcPts val="600"/>
              </a:spcAft>
              <a:buNone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La mobilisation des professionnels du soin en addictologie;</a:t>
            </a:r>
          </a:p>
          <a:p>
            <a:pPr marL="898525" lvl="1" indent="-457200">
              <a:lnSpc>
                <a:spcPct val="108000"/>
              </a:lnSpc>
              <a:spcAft>
                <a:spcPts val="600"/>
              </a:spcAft>
              <a:buNone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Le financement sous conditions, de certains actes infirmiers, délivrance de traitements en pharmacie, séances en diététique, entretiens psychologiques.</a:t>
            </a:r>
            <a:endParaRPr lang="fr-FR" sz="180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372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0907" y="2534624"/>
            <a:ext cx="16221905" cy="725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Vignette clinique </a:t>
            </a:r>
            <a:r>
              <a:rPr lang="fr-FR" sz="2686" b="1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Open Sans 1 Bold" panose="020B0604020202020204" charset="0"/>
                <a:sym typeface="Open Sans 1 Bold"/>
              </a:rPr>
              <a:t>➁</a:t>
            </a: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 </a:t>
            </a:r>
            <a:r>
              <a:rPr lang="fr-FR" sz="240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(même situation)</a:t>
            </a: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</a:t>
            </a: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Prise de contact avec Mme</a:t>
            </a: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exceptionnellement en VAD avec la curatrice ( Mme est en curatelle renforcée)=&gt; présentation de qui nous sommes, recueillir son consentement (pour échanger avec les pros  et l’ouverture d’un dossier informatique</a:t>
            </a: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entrer notre numéro de téléphone dans la mémoire du sien.</a:t>
            </a:r>
          </a:p>
          <a:p>
            <a:pPr marL="449263"/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449263"/>
            <a:r>
              <a:rPr lang="fr-FR" sz="240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Par téléphone,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suivi de Mme avec entretien motivationnel + lui demander si OK pour contacter tel pro + la tenir informée des échanges avec les pros.</a:t>
            </a:r>
          </a:p>
          <a:p>
            <a:pPr marL="449263"/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Mobilisation des pros autour de Mme </a:t>
            </a: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Réunion en visio organisée  : curatrice, équipe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SAMSAH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 AS de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 ARCA Sud pour définir qui fait quoi</a:t>
            </a: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Echange de mails avec le MT, la curatrice, l’AS, les ambulances</a:t>
            </a: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Echange d’SMS avec les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IDEL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449263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Echange téléphonique si besoins avec l’ensemble des pros.</a:t>
            </a: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398587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21029-FD24-4CD5-B348-253BC460D0D0}"/>
              </a:ext>
            </a:extLst>
          </p:cNvPr>
          <p:cNvSpPr txBox="1"/>
          <p:nvPr/>
        </p:nvSpPr>
        <p:spPr>
          <a:xfrm>
            <a:off x="1023763" y="2314300"/>
            <a:ext cx="16221905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fr-FR" sz="2690" b="1" dirty="0">
                <a:solidFill>
                  <a:srgbClr val="F79646">
                    <a:lumMod val="75000"/>
                  </a:srgb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Coordonner un parcours de santé en addictologie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22B281D9-7A8D-4D3F-AA5A-E16619348939}"/>
              </a:ext>
            </a:extLst>
          </p:cNvPr>
          <p:cNvSpPr txBox="1">
            <a:spLocks/>
          </p:cNvSpPr>
          <p:nvPr/>
        </p:nvSpPr>
        <p:spPr>
          <a:xfrm>
            <a:off x="1283394" y="3390900"/>
            <a:ext cx="15721212" cy="28772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8000"/>
              </a:lnSpc>
              <a:spcAft>
                <a:spcPts val="2400"/>
              </a:spcAft>
              <a:buNone/>
            </a:pP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ARCA-Sud</a:t>
            </a:r>
            <a:r>
              <a:rPr lang="fr-FR" sz="2690" b="1" dirty="0">
                <a:solidFill>
                  <a:srgbClr val="7AB3C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</a:t>
            </a: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mobilise des professionnels autour d’objectifs communs, définis avec la personne concernée.</a:t>
            </a:r>
          </a:p>
          <a:p>
            <a:pPr marL="533400" lvl="2" indent="0">
              <a:spcAft>
                <a:spcPts val="600"/>
              </a:spcAft>
              <a:buNone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Respect de l’anonymat, la personne décide des professionnels informés de sa démarche de soins;</a:t>
            </a:r>
          </a:p>
          <a:p>
            <a:pPr marL="533400" lvl="2" indent="0">
              <a:spcAft>
                <a:spcPts val="600"/>
              </a:spcAft>
              <a:buNone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Les informations transmises reposent sur le principe du consentement.</a:t>
            </a:r>
            <a:endParaRPr lang="fr-FR" sz="200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Wingdings" pitchFamily="2" charset="2"/>
            </a:endParaRPr>
          </a:p>
          <a:p>
            <a:pPr marL="228600" lvl="2" indent="0">
              <a:buNone/>
            </a:pPr>
            <a:endParaRPr lang="en-US" sz="2690" dirty="0"/>
          </a:p>
          <a:p>
            <a:pPr marL="228600" lvl="2" indent="0">
              <a:buFont typeface="Arial" pitchFamily="34" charset="0"/>
              <a:buNone/>
            </a:pPr>
            <a:endParaRPr lang="fr-FR" sz="18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228600" lvl="2" indent="0">
              <a:buFont typeface="Arial" pitchFamily="34" charset="0"/>
              <a:buNone/>
            </a:pPr>
            <a:endParaRPr lang="fr-FR" sz="18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892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6958" y="2511764"/>
            <a:ext cx="16221905" cy="596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3761"/>
              </a:lnSpc>
              <a:spcAft>
                <a:spcPts val="1200"/>
              </a:spcAft>
            </a:pP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Vignette clinique </a:t>
            </a:r>
            <a:r>
              <a:rPr lang="fr-FR" sz="2690" b="1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Open Sans 1 Bold" panose="020B0604020202020204" charset="0"/>
                <a:sym typeface="Open Sans 1 Bold"/>
              </a:rPr>
              <a:t>➂</a:t>
            </a: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(même situation)</a:t>
            </a:r>
          </a:p>
          <a:p>
            <a:pPr marL="0" lvl="1" algn="just">
              <a:lnSpc>
                <a:spcPts val="3761"/>
              </a:lnSpc>
              <a:spcAft>
                <a:spcPts val="2400"/>
              </a:spcAft>
            </a:pP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Tensions familiales entre Mme, son frère et son neveu. </a:t>
            </a:r>
            <a:r>
              <a:rPr lang="fr-FR" sz="269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Mme ne souhaite pas arrêter sa consommation. Impossibilité de Mme à diminuer d’elle-même sa conso. Aggravation des difficultés mnésiques. Cimentoplastie réalisée en août. </a:t>
            </a:r>
          </a:p>
          <a:p>
            <a:pPr algn="just">
              <a:spcAft>
                <a:spcPts val="1200"/>
              </a:spcAft>
            </a:pPr>
            <a:r>
              <a:rPr lang="fr-FR" sz="240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Adaptation des objectifs </a:t>
            </a:r>
            <a:r>
              <a:rPr lang="fr-FR" sz="2400" b="1" i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: Pb des tensions intra-familiales</a:t>
            </a:r>
          </a:p>
          <a:p>
            <a:pPr marL="1427163" indent="-977900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Evaluation des tensions intra-familiales :  VAD avec la curatrice + échange avec l’équipe de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Actions de Mme : dépôt de mains courantes accompagnée par l’éduc de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Appels téléphoniques réguliers à Mme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2 fois/ semaine lui permet de sortir de chez elle , d’avoir un espace de paroles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Mise en place du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DAC13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Sud pour le frère : résoudre ses pb sociaux et mettre en place un suivi médical.   </a:t>
            </a:r>
          </a:p>
          <a:p>
            <a:r>
              <a:rPr lang="fr-FR" sz="28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                       </a:t>
            </a: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46084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46958" y="2511764"/>
            <a:ext cx="16221905" cy="3927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3761"/>
              </a:lnSpc>
              <a:spcAft>
                <a:spcPts val="2400"/>
              </a:spcAft>
            </a:pP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Vignette clinique </a:t>
            </a:r>
            <a:r>
              <a:rPr lang="fr-FR" sz="2690" b="1" dirty="0">
                <a:solidFill>
                  <a:srgbClr val="0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Open Sans 1 Bold" panose="020B0604020202020204" charset="0"/>
                <a:sym typeface="Open Sans 1 Bold"/>
              </a:rPr>
              <a:t>➂</a:t>
            </a: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(même situation) </a:t>
            </a:r>
            <a:endParaRPr lang="fr-FR" sz="2690" b="1" i="1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fr-FR" sz="240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Accompagnement sanitaire et sociale de Mme </a:t>
            </a:r>
          </a:p>
          <a:p>
            <a:pPr>
              <a:spcAft>
                <a:spcPts val="600"/>
              </a:spcAft>
            </a:pPr>
            <a:r>
              <a:rPr lang="fr-FR" sz="2400" b="1" i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=&gt; demande d’APA en cours avec AS de l’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HDJ</a:t>
            </a:r>
            <a:endParaRPr lang="fr-FR" sz="240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coordination des RDV médicaux et d’imagerie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coordination pour que la carte vitale de Mme soit refaite (demande des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IDEL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/mobilisation</a:t>
            </a:r>
          </a:p>
          <a:p>
            <a:pPr marL="977900">
              <a:spcAft>
                <a:spcPts val="600"/>
              </a:spcAft>
            </a:pP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de la curatrice)</a:t>
            </a:r>
          </a:p>
          <a:p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    =&gt; Orientation en cours vers le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DAC13</a:t>
            </a:r>
            <a:r>
              <a:rPr lang="fr-FR" sz="240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Sud pour soutien</a:t>
            </a:r>
          </a:p>
          <a:p>
            <a:pPr marL="290052" lvl="1"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34756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21029-FD24-4CD5-B348-253BC460D0D0}"/>
              </a:ext>
            </a:extLst>
          </p:cNvPr>
          <p:cNvSpPr txBox="1"/>
          <p:nvPr/>
        </p:nvSpPr>
        <p:spPr>
          <a:xfrm>
            <a:off x="1023763" y="2314300"/>
            <a:ext cx="16221905" cy="413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fr-FR" sz="2690" b="1" dirty="0">
                <a:solidFill>
                  <a:srgbClr val="F79646">
                    <a:lumMod val="75000"/>
                  </a:srgb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Coordonner un parcours de santé en addictologie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22B281D9-7A8D-4D3F-AA5A-E16619348939}"/>
              </a:ext>
            </a:extLst>
          </p:cNvPr>
          <p:cNvSpPr txBox="1">
            <a:spLocks/>
          </p:cNvSpPr>
          <p:nvPr/>
        </p:nvSpPr>
        <p:spPr>
          <a:xfrm>
            <a:off x="1295400" y="3546641"/>
            <a:ext cx="15721212" cy="28110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8000"/>
              </a:lnSpc>
              <a:spcAft>
                <a:spcPts val="2400"/>
              </a:spcAft>
              <a:buNone/>
            </a:pP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ARCA-Sud</a:t>
            </a:r>
            <a:r>
              <a:rPr lang="fr-FR" sz="2690" b="1" dirty="0">
                <a:solidFill>
                  <a:srgbClr val="7AB3C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</a:t>
            </a:r>
            <a:r>
              <a:rPr lang="fr-FR" sz="269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construit un Parcours Personnalisé de Santé.</a:t>
            </a:r>
          </a:p>
          <a:p>
            <a:pPr marL="533400" lvl="2" indent="0">
              <a:spcAft>
                <a:spcPts val="600"/>
              </a:spcAft>
              <a:buNone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Objectifs adaptés et adaptables;</a:t>
            </a:r>
          </a:p>
          <a:p>
            <a:pPr marL="533400" lvl="2" indent="0">
              <a:spcAft>
                <a:spcPts val="600"/>
              </a:spcAft>
              <a:buNone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Temporalité choisie par la personne;</a:t>
            </a:r>
          </a:p>
          <a:p>
            <a:pPr marL="533400" lvl="2" indent="0">
              <a:spcAft>
                <a:spcPts val="600"/>
              </a:spcAft>
              <a:buNone/>
              <a:tabLst>
                <a:tab pos="441325" algn="l"/>
              </a:tabLst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    Amélioration de la qualité de vie.</a:t>
            </a:r>
            <a:endParaRPr lang="en-US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0" lvl="1" indent="0">
              <a:lnSpc>
                <a:spcPct val="108000"/>
              </a:lnSpc>
              <a:buNone/>
            </a:pPr>
            <a:endParaRPr lang="fr-FR" sz="20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228600" lvl="2" indent="0">
              <a:buNone/>
            </a:pPr>
            <a:endParaRPr lang="en-US" sz="2690" dirty="0"/>
          </a:p>
          <a:p>
            <a:pPr marL="228600" lvl="2" indent="0">
              <a:buFont typeface="Arial" pitchFamily="34" charset="0"/>
              <a:buNone/>
            </a:pPr>
            <a:endParaRPr lang="fr-FR" sz="18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228600" lvl="2" indent="0">
              <a:buFont typeface="Arial" pitchFamily="34" charset="0"/>
              <a:buNone/>
            </a:pPr>
            <a:endParaRPr lang="fr-FR" sz="1800" dirty="0">
              <a:solidFill>
                <a:prstClr val="black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076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5656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Plus value de la collaboration avec les autres dispositifs ?</a:t>
            </a:r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endParaRPr lang="fr-FR" sz="2686" b="1" noProof="0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Démultiplier la connaissance des ressources du territoire</a:t>
            </a: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Ne pas porter seul une situation complexe</a:t>
            </a: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Partager les actions</a:t>
            </a: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Réfléchir ensemble à des pistes à envisager</a:t>
            </a: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Passer un relais</a:t>
            </a:r>
          </a:p>
          <a:p>
            <a:pPr marL="1427163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Travail collaboratif </a:t>
            </a:r>
            <a:r>
              <a:rPr lang="fr-FR" sz="2690" b="1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pour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la continuité et l’adaptation du parcours de santé</a:t>
            </a:r>
            <a:endParaRPr lang="fr-FR" sz="269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290052" lvl="1" algn="l">
              <a:lnSpc>
                <a:spcPts val="3761"/>
              </a:lnSpc>
            </a:pPr>
            <a:endParaRPr lang="fr-FR" sz="2686" b="1" noProof="0" dirty="0">
              <a:solidFill>
                <a:srgbClr val="000000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40214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endParaRPr lang="fr-FR" sz="4800" b="1" spc="24" noProof="0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504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Actualités du moment </a:t>
            </a:r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355725" indent="-457200">
              <a:lnSpc>
                <a:spcPts val="3761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86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Consolider le travail partenarial</a:t>
            </a:r>
          </a:p>
          <a:p>
            <a:pPr marL="1355725" indent="-457200" algn="l">
              <a:lnSpc>
                <a:spcPts val="3761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86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Développer un pôle formation en réponse aux besoins spécifiques des acteurs régionaux</a:t>
            </a:r>
          </a:p>
          <a:p>
            <a:pPr marL="1355725" indent="-457200" algn="l">
              <a:lnSpc>
                <a:spcPts val="3761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86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Mission d’appuis Lieux de Santé Sans Tabac</a:t>
            </a:r>
          </a:p>
          <a:p>
            <a:pPr marL="1355725" indent="-457200" algn="l">
              <a:lnSpc>
                <a:spcPts val="3761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86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Re</a:t>
            </a:r>
            <a:r>
              <a:rPr lang="fr-FR" sz="2686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nouvellement du </a:t>
            </a:r>
            <a:r>
              <a:rPr lang="fr-FR" sz="2686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CPOM</a:t>
            </a:r>
            <a:r>
              <a:rPr lang="fr-FR" sz="2686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2027-2029</a:t>
            </a: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355725" indent="-457200" algn="l">
              <a:lnSpc>
                <a:spcPts val="3761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86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Finaliser le déploiement régional</a:t>
            </a: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427144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1"/>
            <a:ext cx="16064112" cy="1143000"/>
            <a:chOff x="0" y="0"/>
            <a:chExt cx="21418815" cy="274319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1418815" cy="2743199"/>
              <a:chOff x="0" y="0"/>
              <a:chExt cx="21418815" cy="274319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50121" y="253264"/>
                <a:ext cx="20868694" cy="248993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ctr">
                  <a:lnSpc>
                    <a:spcPts val="6192"/>
                  </a:lnSpc>
                </a:pPr>
                <a:endParaRPr lang="fr-FR" sz="2690" b="1" spc="24" noProof="0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6098" y="3503565"/>
            <a:ext cx="16221905" cy="450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fr-FR" sz="2800" b="1" spc="24" noProof="0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Association Régionale de Coordination en Addictologie de la région Sud</a:t>
            </a:r>
          </a:p>
          <a:p>
            <a:pPr algn="ctr">
              <a:lnSpc>
                <a:spcPts val="6192"/>
              </a:lnSpc>
              <a:spcAft>
                <a:spcPts val="4200"/>
              </a:spcAft>
            </a:pPr>
            <a:r>
              <a:rPr lang="fr-FR" sz="2800" b="1" spc="24" dirty="0">
                <a:solidFill>
                  <a:srgbClr val="545454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ARCA-Sud</a:t>
            </a:r>
            <a:endParaRPr lang="fr-FR" sz="2800" b="1" spc="24" noProof="0" dirty="0">
              <a:solidFill>
                <a:srgbClr val="545454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marL="801688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Le projet a été validé par l’ARS le  29 mars 2021 suite à un appel à manifestation d’intérêt.</a:t>
            </a:r>
          </a:p>
          <a:p>
            <a:pPr marL="801688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L’association a été crée le 22 juin 2021 et a démarré son activité le 1</a:t>
            </a:r>
            <a:r>
              <a:rPr lang="fr-FR" sz="2686" b="1" baseline="3000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er</a:t>
            </a: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janvier 2022. </a:t>
            </a:r>
            <a:endParaRPr lang="fr-FR" sz="2686" b="1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801688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Elle est née de la fusion de 2 associations Addiction 06 et </a:t>
            </a:r>
            <a:r>
              <a:rPr lang="fr-FR" sz="2686" b="1" noProof="0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RETOX</a:t>
            </a: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.</a:t>
            </a:r>
          </a:p>
          <a:p>
            <a:pPr marL="801688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Addiction 06 portait </a:t>
            </a:r>
            <a:r>
              <a:rPr lang="fr-FR" sz="2686" b="1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DICCAD13</a:t>
            </a: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et </a:t>
            </a:r>
            <a:r>
              <a:rPr lang="fr-FR" sz="2686" b="1" noProof="0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RETOX</a:t>
            </a: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portait </a:t>
            </a:r>
            <a:r>
              <a:rPr lang="fr-FR" sz="2686" b="1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RESAD</a:t>
            </a: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84 </a:t>
            </a:r>
            <a:endParaRPr lang="fr-FR" sz="2686" b="1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endParaRPr lang="fr-FR" sz="4800" b="1" spc="24" noProof="0" dirty="0">
                  <a:solidFill>
                    <a:srgbClr val="545454"/>
                  </a:solidFill>
                  <a:latin typeface="Open Sans 2 Bold"/>
                  <a:ea typeface="Open Sans 2 Bold"/>
                  <a:cs typeface="Open Sans 2 Bold"/>
                  <a:sym typeface="Open Sans 2 Bold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438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Les délégations départementales</a:t>
            </a:r>
            <a:endParaRPr lang="fr-FR" sz="2800" b="1" dirty="0">
              <a:solidFill>
                <a:srgbClr val="001B42"/>
              </a:solidFill>
            </a:endParaRPr>
          </a:p>
          <a:p>
            <a:pPr marL="1431925" algn="just">
              <a:tabLst>
                <a:tab pos="1431925" algn="l"/>
                <a:tab pos="9952038" algn="l"/>
              </a:tabLst>
            </a:pPr>
            <a:endParaRPr lang="fr-FR" sz="2800" b="1" dirty="0">
              <a:solidFill>
                <a:srgbClr val="001B42"/>
              </a:solidFill>
            </a:endParaRPr>
          </a:p>
          <a:p>
            <a:pPr marL="1431925" algn="just">
              <a:tabLst>
                <a:tab pos="1431925" algn="l"/>
                <a:tab pos="9952038" algn="l"/>
              </a:tabLst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ARCA-Sud 06</a:t>
            </a: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	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ARCA-Sud 13</a:t>
            </a:r>
          </a:p>
          <a:p>
            <a:pPr marL="1431925" algn="just">
              <a:tabLst>
                <a:tab pos="1431925" algn="l"/>
                <a:tab pos="9952038" algn="l"/>
              </a:tabLst>
            </a:pPr>
            <a:r>
              <a:rPr lang="fr-FR" sz="2690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34 chemin du Val Fleuri	3 rue d’Arcole</a:t>
            </a:r>
          </a:p>
          <a:p>
            <a:pPr marL="1431925" algn="just">
              <a:tabLst>
                <a:tab pos="1431925" algn="l"/>
                <a:tab pos="9952038" algn="l"/>
              </a:tabLst>
            </a:pPr>
            <a:r>
              <a:rPr lang="fr-FR" sz="2690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06800 Cagnes sur mer	13006 Marseille</a:t>
            </a:r>
          </a:p>
          <a:p>
            <a:pPr marL="0" indent="0" algn="just">
              <a:buFont typeface="Arial" pitchFamily="34" charset="0"/>
              <a:buNone/>
            </a:pPr>
            <a:endParaRPr lang="fr-FR" sz="2690" dirty="0">
              <a:solidFill>
                <a:srgbClr val="001B42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fr-FR" sz="2690" b="1" dirty="0">
              <a:solidFill>
                <a:srgbClr val="001B42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1431925" algn="just">
              <a:tabLst>
                <a:tab pos="1341438" algn="l"/>
                <a:tab pos="9952038" algn="l"/>
              </a:tabLst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ARCA-Sud 83</a:t>
            </a: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	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ARCA-Sud 84</a:t>
            </a:r>
          </a:p>
          <a:p>
            <a:pPr marL="1431925" algn="just">
              <a:tabLst>
                <a:tab pos="1341438" algn="l"/>
                <a:tab pos="9952038" algn="l"/>
              </a:tabLst>
            </a:pPr>
            <a:r>
              <a:rPr lang="fr-FR" sz="2690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865 avenue de Bruxelles</a:t>
            </a:r>
            <a:r>
              <a:rPr lang="fr-FR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	</a:t>
            </a:r>
            <a:r>
              <a:rPr lang="da-DK" sz="269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1 rue Ninon Vallin</a:t>
            </a:r>
            <a:endParaRPr lang="fr-FR" sz="2690" b="1" dirty="0">
              <a:solidFill>
                <a:srgbClr val="001B42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1431925" algn="just">
              <a:tabLst>
                <a:tab pos="1341438" algn="l"/>
                <a:tab pos="10042525" algn="l"/>
              </a:tabLst>
            </a:pP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83500 La Seyne sur Mer	84000 Avignon</a:t>
            </a:r>
          </a:p>
        </p:txBody>
      </p:sp>
    </p:spTree>
    <p:extLst>
      <p:ext uri="{BB962C8B-B14F-4D97-AF65-F5344CB8AC3E}">
        <p14:creationId xmlns:p14="http://schemas.microsoft.com/office/powerpoint/2010/main" val="121343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8523" y="2669883"/>
            <a:ext cx="16221905" cy="5451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18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 projet et les missions</a:t>
            </a:r>
          </a:p>
          <a:p>
            <a:pPr marL="290052" lvl="1" algn="l">
              <a:lnSpc>
                <a:spcPts val="3761"/>
              </a:lnSpc>
              <a:spcAft>
                <a:spcPts val="1800"/>
              </a:spcAft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228600" lvl="2" indent="0" algn="just">
              <a:lnSpc>
                <a:spcPct val="108000"/>
              </a:lnSpc>
              <a:spcAft>
                <a:spcPts val="1800"/>
              </a:spcAft>
              <a:buNone/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ARCA-Sud est un Dispositif Expert Régional 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en addictologie, dont les 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missions visent l’articulation des secteurs sanitaire, libéral, social, médico-social en faveur de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construction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et de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consolidation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des parcours de santé en addictologie, 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pour une prise en charge globale et coordonnée des conduites addictives.</a:t>
            </a:r>
          </a:p>
          <a:p>
            <a:pPr marL="228600" lvl="2" indent="0" algn="just">
              <a:lnSpc>
                <a:spcPct val="108000"/>
              </a:lnSpc>
              <a:spcAft>
                <a:spcPts val="1800"/>
              </a:spcAft>
              <a:buNone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Il existe d’autres DER Addictologie en France mais qui ne font pas de coordination de parcours</a:t>
            </a:r>
          </a:p>
          <a:p>
            <a:pPr marL="228600" lvl="2" indent="0" algn="just">
              <a:lnSpc>
                <a:spcPct val="108000"/>
              </a:lnSpc>
              <a:spcAft>
                <a:spcPts val="1800"/>
              </a:spcAft>
              <a:buNone/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L’objectif général</a:t>
            </a:r>
            <a:r>
              <a:rPr lang="fr-FR" sz="2690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du projet d’ARCA-Sud</a:t>
            </a:r>
            <a:r>
              <a:rPr lang="fr-FR" sz="269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est de promouvoir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Réduction Des Risques et des Dommages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 l’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accès à la santé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et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qualité des soins</a:t>
            </a:r>
            <a:r>
              <a:rPr lang="fr-FR" sz="269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reçus pour les personnes présentant une conduite addictive.</a:t>
            </a:r>
            <a:endParaRPr lang="fr-FR" sz="269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51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8523" y="2669883"/>
            <a:ext cx="16221905" cy="552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 projet et les missions</a:t>
            </a:r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228600" lvl="2" indent="0">
              <a:lnSpc>
                <a:spcPct val="108000"/>
              </a:lnSpc>
              <a:spcAft>
                <a:spcPts val="1800"/>
              </a:spcAft>
              <a:buNone/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Les actions d’ARCA-Sud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visent à rendre la personne actrice de son parcours en favorisant sa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capacité d’agir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, en reconnaissant le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droit à l’expérimentation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et à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singularité 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dans son parcours.</a:t>
            </a:r>
          </a:p>
          <a:p>
            <a:pPr marL="228600" lvl="2" indent="0">
              <a:lnSpc>
                <a:spcPct val="108000"/>
              </a:lnSpc>
              <a:spcAft>
                <a:spcPts val="2400"/>
              </a:spcAft>
              <a:buNone/>
            </a:pP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La mission de coordination d’ARCA-Sud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reposent sur le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travail collaboratif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,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coresponsabilité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 dans la continuité et l’adaptation du parcours de santé, la </a:t>
            </a:r>
            <a:r>
              <a:rPr lang="fr-FR" sz="269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subsidiarité</a:t>
            </a: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.</a:t>
            </a:r>
            <a:endParaRPr lang="fr-FR" sz="2690" noProof="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Wingdings" pitchFamily="2" charset="2"/>
            </a:endParaRPr>
          </a:p>
          <a:p>
            <a:pPr marL="1427163" lvl="2" indent="-4572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Informer</a:t>
            </a:r>
          </a:p>
          <a:p>
            <a:pPr marL="1427163" lvl="2" indent="-4572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noProof="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Orienter</a:t>
            </a:r>
          </a:p>
          <a:p>
            <a:pPr marL="1427163" lvl="2" indent="-4572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9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Coordonner</a:t>
            </a: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41309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768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moyens d’action</a:t>
            </a:r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24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-&gt;  Un numéro de téléphone régional </a:t>
            </a:r>
          </a:p>
          <a:p>
            <a:pPr marL="1082675" lvl="1" algn="l">
              <a:lnSpc>
                <a:spcPts val="3761"/>
              </a:lnSpc>
              <a:spcAft>
                <a:spcPts val="2400"/>
              </a:spcAft>
            </a:pPr>
            <a:endParaRPr lang="fr-FR" sz="2686" b="1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ctr">
              <a:lnSpc>
                <a:spcPts val="3761"/>
              </a:lnSpc>
              <a:spcAft>
                <a:spcPts val="600"/>
              </a:spcAft>
            </a:pPr>
            <a:r>
              <a:rPr lang="fr-FR" sz="4800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04 88 926 888</a:t>
            </a:r>
          </a:p>
          <a:p>
            <a:pPr marL="1082675" lvl="1" algn="ctr">
              <a:lnSpc>
                <a:spcPts val="3761"/>
              </a:lnSpc>
              <a:spcAft>
                <a:spcPts val="600"/>
              </a:spcAft>
            </a:pPr>
            <a:endParaRPr lang="fr-FR" sz="4800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273050" lvl="1" algn="just">
              <a:lnSpc>
                <a:spcPts val="3761"/>
              </a:lnSpc>
              <a:spcAft>
                <a:spcPts val="600"/>
              </a:spcAft>
            </a:pPr>
            <a:r>
              <a:rPr lang="fr-FR" sz="2690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équipes sont joignables du lundi au vendredi de </a:t>
            </a:r>
            <a:r>
              <a:rPr lang="fr-FR" sz="2690" b="1" noProof="0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9h</a:t>
            </a:r>
            <a:r>
              <a:rPr lang="fr-FR" sz="2690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 à </a:t>
            </a:r>
            <a:r>
              <a:rPr lang="fr-FR" sz="2690" b="1" noProof="0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17h</a:t>
            </a:r>
            <a:r>
              <a:rPr lang="fr-FR" sz="2690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.</a:t>
            </a:r>
          </a:p>
          <a:p>
            <a:pPr marL="273050" lvl="1" algn="just">
              <a:lnSpc>
                <a:spcPts val="3761"/>
              </a:lnSpc>
              <a:spcAft>
                <a:spcPts val="600"/>
              </a:spcAft>
            </a:pPr>
            <a:r>
              <a:rPr lang="fr-FR" sz="2690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En dehors de ces plages horaires, un répondeur téléphonique prend les messages.</a:t>
            </a:r>
          </a:p>
          <a:p>
            <a:pPr marL="273050" lvl="1" algn="just">
              <a:lnSpc>
                <a:spcPts val="3761"/>
              </a:lnSpc>
              <a:spcAft>
                <a:spcPts val="600"/>
              </a:spcAft>
            </a:pP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</a:t>
            </a:r>
            <a:r>
              <a:rPr lang="fr-FR" sz="2690" b="1" dirty="0" err="1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professionnel.les</a:t>
            </a:r>
            <a:r>
              <a:rPr lang="fr-FR" sz="2690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, les personnes concernées, l’entourage peuvent appeler.</a:t>
            </a:r>
            <a:endParaRPr lang="fr-FR" sz="2690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ctr">
              <a:lnSpc>
                <a:spcPts val="3761"/>
              </a:lnSpc>
              <a:spcAft>
                <a:spcPts val="600"/>
              </a:spcAft>
            </a:pPr>
            <a:endParaRPr lang="fr-FR" sz="4800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42119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8605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1"/>
              </a:lnSpc>
            </a:pPr>
            <a:endParaRPr lang="fr-FR" noProof="0" dirty="0"/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moyens d’action</a:t>
            </a:r>
          </a:p>
          <a:p>
            <a:pPr marL="290052" lvl="1" algn="l">
              <a:lnSpc>
                <a:spcPts val="3761"/>
              </a:lnSpc>
              <a:spcAft>
                <a:spcPts val="1200"/>
              </a:spcAft>
            </a:pPr>
            <a:endParaRPr lang="fr-FR" sz="2686" b="1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 Bold"/>
            </a:endParaRPr>
          </a:p>
          <a:p>
            <a:pPr marL="1082675" lvl="1">
              <a:lnSpc>
                <a:spcPts val="3761"/>
              </a:lnSpc>
              <a:spcAft>
                <a:spcPts val="2400"/>
              </a:spcAft>
            </a:pPr>
            <a:r>
              <a:rPr lang="fr-FR" sz="2686" b="1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-&gt;  Des ressources humaines</a:t>
            </a:r>
            <a:endParaRPr lang="fr-FR" sz="2686" noProof="0" dirty="0">
              <a:solidFill>
                <a:srgbClr val="000000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1200"/>
              </a:spcAft>
              <a:tabLst>
                <a:tab pos="4491038" algn="l"/>
              </a:tabLst>
            </a:pPr>
            <a:r>
              <a:rPr lang="fr-FR" sz="2686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Equipe régionale</a:t>
            </a: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 	3,5 etp</a:t>
            </a:r>
          </a:p>
          <a:p>
            <a:pPr marL="1082675" lvl="1" algn="l">
              <a:lnSpc>
                <a:spcPts val="3761"/>
              </a:lnSpc>
              <a:spcAft>
                <a:spcPts val="1200"/>
              </a:spcAft>
              <a:tabLst>
                <a:tab pos="4491038" algn="l"/>
              </a:tabLst>
            </a:pPr>
            <a:r>
              <a:rPr lang="fr-FR" sz="2686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Alpes Maritimes 	</a:t>
            </a: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3,7 etp dont 2,5 etp dédiés à la coordination et 0,2 etp de médecin</a:t>
            </a:r>
          </a:p>
          <a:p>
            <a:pPr marL="1082675" lvl="1">
              <a:lnSpc>
                <a:spcPts val="3761"/>
              </a:lnSpc>
              <a:spcAft>
                <a:spcPts val="1200"/>
              </a:spcAft>
              <a:tabLst>
                <a:tab pos="4491038" algn="l"/>
              </a:tabLst>
            </a:pPr>
            <a:r>
              <a:rPr lang="fr-FR" sz="2686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Bouches du Rhône 	</a:t>
            </a: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6 etp dont 3,8 etp dédiés à la coordination et 0,2 etp de médecin</a:t>
            </a:r>
          </a:p>
          <a:p>
            <a:pPr marL="1082675" lvl="1">
              <a:lnSpc>
                <a:spcPts val="3761"/>
              </a:lnSpc>
              <a:spcAft>
                <a:spcPts val="1200"/>
              </a:spcAft>
              <a:tabLst>
                <a:tab pos="4491038" algn="l"/>
              </a:tabLst>
            </a:pPr>
            <a:r>
              <a:rPr lang="fr-FR" sz="2686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Var 	</a:t>
            </a: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3,2 etp dont 2 etp dédiés à la coordination et 0,2 etp de médecin</a:t>
            </a:r>
          </a:p>
          <a:p>
            <a:pPr marL="1082675" lvl="1">
              <a:lnSpc>
                <a:spcPts val="3761"/>
              </a:lnSpc>
              <a:spcAft>
                <a:spcPts val="600"/>
              </a:spcAft>
              <a:tabLst>
                <a:tab pos="4491038" algn="l"/>
              </a:tabLst>
            </a:pPr>
            <a:r>
              <a:rPr lang="fr-FR" sz="2686" b="1" dirty="0">
                <a:solidFill>
                  <a:srgbClr val="E46C0A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Vaucluse 	</a:t>
            </a: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4,7 etp dont 2,5 dédiés à la coordination et 0,2 etp de médecin</a:t>
            </a:r>
            <a:endParaRPr lang="fr-FR" sz="2686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i="0" u="none" strike="noStrike" kern="1200" dirty="0">
                <a:solidFill>
                  <a:srgbClr val="FFFFFF"/>
                </a:solidFill>
                <a:effectLst/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Régional</a:t>
            </a:r>
            <a:endParaRPr lang="fr-FR" sz="2686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600"/>
              </a:spcAft>
            </a:pPr>
            <a:endParaRPr lang="fr-FR" sz="2686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600"/>
              </a:spcAft>
            </a:pPr>
            <a:endParaRPr lang="fr-FR" sz="2686" b="1" dirty="0">
              <a:solidFill>
                <a:srgbClr val="E46C0A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600"/>
              </a:spcAft>
            </a:pPr>
            <a:endParaRPr lang="fr-FR" sz="2686" b="1" dirty="0">
              <a:solidFill>
                <a:srgbClr val="E46C0A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24462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689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24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moyens d’action</a:t>
            </a:r>
            <a:endParaRPr lang="fr-FR" sz="2686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 algn="l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-&gt;  </a:t>
            </a:r>
            <a:r>
              <a:rPr lang="fr-FR" sz="2686" b="1" noProof="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Un pôle d’information et de documentation</a:t>
            </a:r>
            <a:endParaRPr lang="fr-FR" sz="2686" noProof="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Comprendre un contexte de consommation</a:t>
            </a:r>
          </a:p>
          <a:p>
            <a:pPr marL="898525"/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Information sur un produit ;</a:t>
            </a:r>
          </a:p>
          <a:p>
            <a:pPr marL="898525"/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Sur une modalité d’usage ;</a:t>
            </a:r>
          </a:p>
          <a:p>
            <a:pPr marL="898525">
              <a:spcAft>
                <a:spcPts val="1200"/>
              </a:spcAft>
            </a:pPr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Recherche bibliographique.</a:t>
            </a:r>
          </a:p>
          <a:p>
            <a:pPr marL="57150" indent="0" algn="just">
              <a:spcAft>
                <a:spcPts val="1200"/>
              </a:spcAft>
              <a:buNone/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Wingdings" pitchFamily="2" charset="2"/>
              </a:rPr>
              <a:t>Relayer les bonnes pratiques</a:t>
            </a:r>
          </a:p>
          <a:p>
            <a:pPr marL="898525" algn="just">
              <a:spcAft>
                <a:spcPts val="600"/>
              </a:spcAft>
              <a:defRPr/>
            </a:pPr>
            <a:r>
              <a:rPr lang="fr-FR" sz="280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Newsletter</a:t>
            </a:r>
            <a:r>
              <a:rPr lang="fr-FR" sz="2800" dirty="0">
                <a:solidFill>
                  <a:srgbClr val="4BACC6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bi-mensuelle</a:t>
            </a:r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: actualité locale, dernières infos de PEC, </a:t>
            </a:r>
            <a:r>
              <a:rPr lang="fr-FR" sz="2800" dirty="0" err="1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RdRD</a:t>
            </a:r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 prévention, observation, politiques publiques, agenda, offres d’emploi…</a:t>
            </a:r>
          </a:p>
          <a:p>
            <a:pPr marL="898525" algn="just">
              <a:spcAft>
                <a:spcPts val="600"/>
              </a:spcAft>
              <a:defRPr/>
            </a:pPr>
            <a:r>
              <a:rPr lang="fr-FR" sz="280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Formations </a:t>
            </a:r>
            <a:r>
              <a:rPr lang="fr-FR" sz="2800" dirty="0">
                <a:solidFill>
                  <a:prstClr val="black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adaptées aux  professionnels</a:t>
            </a:r>
          </a:p>
          <a:p>
            <a:pPr marL="898525" algn="just">
              <a:defRPr/>
            </a:pPr>
            <a:r>
              <a:rPr lang="fr-FR" sz="280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Webinaires </a:t>
            </a:r>
            <a:r>
              <a:rPr lang="fr-FR" sz="2800" b="1" dirty="0" err="1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ARCA’fé</a:t>
            </a:r>
            <a:endParaRPr lang="fr-FR" sz="280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marL="630238">
              <a:spcAft>
                <a:spcPts val="600"/>
              </a:spcAft>
            </a:pPr>
            <a:endParaRPr lang="fr-FR" sz="2800" dirty="0">
              <a:solidFill>
                <a:prstClr val="black"/>
              </a:solidFill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89015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718821"/>
            <a:ext cx="16230600" cy="7537"/>
            <a:chOff x="0" y="0"/>
            <a:chExt cx="13681799" cy="6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81838" cy="6350"/>
            </a:xfrm>
            <a:custGeom>
              <a:avLst/>
              <a:gdLst/>
              <a:ahLst/>
              <a:cxnLst/>
              <a:rect l="l" t="t" r="r" b="b"/>
              <a:pathLst>
                <a:path w="13681838" h="6350">
                  <a:moveTo>
                    <a:pt x="0" y="0"/>
                  </a:moveTo>
                  <a:lnTo>
                    <a:pt x="13681838" y="0"/>
                  </a:lnTo>
                  <a:lnTo>
                    <a:pt x="13681838" y="635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28584" y="344404"/>
            <a:ext cx="5398936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Les Rendez-vous de la Coordination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04625" y="344404"/>
            <a:ext cx="744508" cy="260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fr-FR" sz="1542" spc="7" noProof="0" dirty="0">
                <a:solidFill>
                  <a:srgbClr val="545454"/>
                </a:solidFill>
                <a:latin typeface="Open Sans 2"/>
                <a:ea typeface="Open Sans 2"/>
                <a:cs typeface="Open Sans 2"/>
                <a:sym typeface="Open Sans 2"/>
              </a:rPr>
              <a:t>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231405"/>
            <a:ext cx="1406660" cy="487416"/>
          </a:xfrm>
          <a:custGeom>
            <a:avLst/>
            <a:gdLst/>
            <a:ahLst/>
            <a:cxnLst/>
            <a:rect l="l" t="t" r="r" b="b"/>
            <a:pathLst>
              <a:path w="1406660" h="487416">
                <a:moveTo>
                  <a:pt x="0" y="0"/>
                </a:moveTo>
                <a:lnTo>
                  <a:pt x="1406660" y="0"/>
                </a:lnTo>
                <a:lnTo>
                  <a:pt x="1406660" y="487416"/>
                </a:lnTo>
                <a:lnTo>
                  <a:pt x="0" y="487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21"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037395" y="9486900"/>
            <a:ext cx="16221905" cy="477425"/>
            <a:chOff x="0" y="0"/>
            <a:chExt cx="21629207" cy="6365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266797" cy="636567"/>
              <a:chOff x="0" y="0"/>
              <a:chExt cx="1435417" cy="12574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35417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1435417" h="125742">
                    <a:moveTo>
                      <a:pt x="0" y="0"/>
                    </a:moveTo>
                    <a:lnTo>
                      <a:pt x="1435417" y="0"/>
                    </a:lnTo>
                    <a:lnTo>
                      <a:pt x="1435417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0A368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435417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110639"/>
              <a:ext cx="7266797" cy="34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  <a:spcBef>
                  <a:spcPct val="0"/>
                </a:spcBef>
              </a:pPr>
              <a:r>
                <a:rPr lang="fr-FR" sz="1600" spc="59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www.facs-sud.org / contact@facs-sud.org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7266797" y="0"/>
              <a:ext cx="14362411" cy="636567"/>
              <a:chOff x="0" y="0"/>
              <a:chExt cx="2837019" cy="12574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837019" cy="125742"/>
              </a:xfrm>
              <a:custGeom>
                <a:avLst/>
                <a:gdLst/>
                <a:ahLst/>
                <a:cxnLst/>
                <a:rect l="l" t="t" r="r" b="b"/>
                <a:pathLst>
                  <a:path w="2837019" h="125742">
                    <a:moveTo>
                      <a:pt x="0" y="0"/>
                    </a:moveTo>
                    <a:lnTo>
                      <a:pt x="2837019" y="0"/>
                    </a:lnTo>
                    <a:lnTo>
                      <a:pt x="2837019" y="125742"/>
                    </a:lnTo>
                    <a:lnTo>
                      <a:pt x="0" y="125742"/>
                    </a:lnTo>
                    <a:close/>
                  </a:path>
                </a:pathLst>
              </a:custGeom>
              <a:solidFill>
                <a:srgbClr val="449CB8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837019" cy="163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72"/>
                  </a:lnSpc>
                </a:pPr>
                <a:endParaRPr lang="fr-FR" noProof="0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7266797" y="50525"/>
              <a:ext cx="14344233" cy="405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édération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des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A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cteurs de la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 C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oordination en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</a:t>
              </a:r>
              <a:r>
                <a:rPr lang="fr-FR" sz="1599" spc="7" noProof="0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anté de la Région </a:t>
              </a:r>
              <a:r>
                <a:rPr lang="fr-FR" sz="1599" b="1" spc="7" noProof="0" dirty="0">
                  <a:solidFill>
                    <a:srgbClr val="FFFFFF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Sud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028700"/>
            <a:ext cx="9965837" cy="1256793"/>
            <a:chOff x="0" y="0"/>
            <a:chExt cx="13287782" cy="1675724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287782" cy="1327420"/>
              <a:chOff x="0" y="0"/>
              <a:chExt cx="13287782" cy="13274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3287783" cy="1327420"/>
              </a:xfrm>
              <a:custGeom>
                <a:avLst/>
                <a:gdLst/>
                <a:ahLst/>
                <a:cxnLst/>
                <a:rect l="l" t="t" r="r" b="b"/>
                <a:pathLst>
                  <a:path w="13287783" h="1327420">
                    <a:moveTo>
                      <a:pt x="0" y="0"/>
                    </a:moveTo>
                    <a:lnTo>
                      <a:pt x="13287783" y="0"/>
                    </a:lnTo>
                    <a:lnTo>
                      <a:pt x="13287783" y="1327420"/>
                    </a:lnTo>
                    <a:lnTo>
                      <a:pt x="0" y="132742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3287782" cy="1355995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l">
                  <a:lnSpc>
                    <a:spcPts val="6192"/>
                  </a:lnSpc>
                </a:pPr>
                <a:r>
                  <a:rPr lang="fr-FR" sz="4800" b="1" spc="24" noProof="0" dirty="0">
                    <a:solidFill>
                      <a:srgbClr val="545454"/>
                    </a:solidFill>
                    <a:latin typeface="Open Sans 2 Bold"/>
                    <a:ea typeface="Open Sans 2 Bold"/>
                    <a:cs typeface="Open Sans 2 Bold"/>
                    <a:sym typeface="Open Sans 2 Bold"/>
                  </a:rPr>
                  <a:t>PRÉSENTATION DES MISSIONS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1612224"/>
              <a:ext cx="1907402" cy="63500"/>
              <a:chOff x="0" y="0"/>
              <a:chExt cx="1907402" cy="63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72558" y="0"/>
                <a:ext cx="1798725" cy="80391"/>
              </a:xfrm>
              <a:custGeom>
                <a:avLst/>
                <a:gdLst/>
                <a:ahLst/>
                <a:cxnLst/>
                <a:rect l="l" t="t" r="r" b="b"/>
                <a:pathLst>
                  <a:path w="1798725" h="80391">
                    <a:moveTo>
                      <a:pt x="0" y="0"/>
                    </a:moveTo>
                    <a:lnTo>
                      <a:pt x="1798724" y="0"/>
                    </a:lnTo>
                    <a:lnTo>
                      <a:pt x="1798724" y="80391"/>
                    </a:lnTo>
                    <a:lnTo>
                      <a:pt x="0" y="80391"/>
                    </a:lnTo>
                    <a:close/>
                  </a:path>
                </a:pathLst>
              </a:custGeom>
              <a:solidFill>
                <a:srgbClr val="9BC563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6940412" y="344404"/>
            <a:ext cx="152400" cy="18097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155"/>
              </a:lnSpc>
              <a:spcBef>
                <a:spcPct val="0"/>
              </a:spcBef>
            </a:pPr>
            <a:r>
              <a:rPr lang="fr-FR" sz="1539" noProof="0" dirty="0">
                <a:solidFill>
                  <a:srgbClr val="545454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395" y="2905149"/>
            <a:ext cx="16221905" cy="239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0052" lvl="1" algn="l">
              <a:lnSpc>
                <a:spcPts val="3761"/>
              </a:lnSpc>
              <a:spcAft>
                <a:spcPts val="2400"/>
              </a:spcAft>
            </a:pPr>
            <a:r>
              <a:rPr lang="fr-FR" sz="2686" b="1" noProof="0" dirty="0">
                <a:solidFill>
                  <a:srgbClr val="000000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 Bold"/>
              </a:rPr>
              <a:t>Les moyens d’action</a:t>
            </a:r>
            <a:endParaRPr lang="fr-FR" sz="2686" b="1" dirty="0">
              <a:solidFill>
                <a:srgbClr val="E46C0A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1082675" lvl="1">
              <a:lnSpc>
                <a:spcPts val="3761"/>
              </a:lnSpc>
              <a:spcAft>
                <a:spcPts val="1200"/>
              </a:spcAft>
            </a:pPr>
            <a:r>
              <a:rPr lang="fr-FR" sz="2686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  <a:sym typeface="Open Sans 1"/>
              </a:rPr>
              <a:t>-&gt;  </a:t>
            </a:r>
            <a:r>
              <a:rPr lang="fr-FR" sz="2400" b="1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Site internet</a:t>
            </a:r>
            <a:r>
              <a:rPr lang="fr-FR" sz="2400" dirty="0">
                <a:solidFill>
                  <a:srgbClr val="001B42"/>
                </a:solidFill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fr-FR" sz="240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www.arca-sud.fr</a:t>
            </a:r>
            <a:endParaRPr lang="fr-FR" sz="2686" noProof="0" dirty="0"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  <a:sym typeface="Open Sans 1"/>
            </a:endParaRPr>
          </a:p>
          <a:p>
            <a:pPr marL="630238">
              <a:spcAft>
                <a:spcPts val="600"/>
              </a:spcAft>
            </a:pPr>
            <a:endParaRPr lang="fr-FR" sz="2800" dirty="0">
              <a:solidFill>
                <a:prstClr val="black"/>
              </a:solidFill>
              <a:latin typeface="Open Sans 1 Bold" panose="020B0604020202020204" charset="0"/>
              <a:ea typeface="Open Sans 1 Bold" panose="020B0604020202020204" charset="0"/>
              <a:cs typeface="Open Sans 1 Bold" panose="020B0604020202020204" charset="0"/>
            </a:endParaRPr>
          </a:p>
          <a:p>
            <a:pPr algn="l">
              <a:lnSpc>
                <a:spcPts val="3761"/>
              </a:lnSpc>
            </a:pPr>
            <a:endParaRPr lang="fr-FR" sz="2686" noProof="0" dirty="0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3B449EE-B495-4DC2-BCA2-5A6885732087}"/>
              </a:ext>
            </a:extLst>
          </p:cNvPr>
          <p:cNvGrpSpPr/>
          <p:nvPr/>
        </p:nvGrpSpPr>
        <p:grpSpPr>
          <a:xfrm>
            <a:off x="6172200" y="4203056"/>
            <a:ext cx="4586090" cy="4764534"/>
            <a:chOff x="6819330" y="1011751"/>
            <a:chExt cx="4586090" cy="4586090"/>
          </a:xfrm>
        </p:grpSpPr>
        <p:pic>
          <p:nvPicPr>
            <p:cNvPr id="25" name="Image 24" descr="Une image contenant texte,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75BE62D8-CC41-4B73-9F34-832FD0284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330" y="1011751"/>
              <a:ext cx="4586090" cy="458609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A9AFC7E2-64E0-4E71-A8AC-38A24091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900" y="2127061"/>
              <a:ext cx="3511800" cy="2079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29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8C56CE984F349938E8E61EBA81AA0" ma:contentTypeVersion="3" ma:contentTypeDescription="Crée un document." ma:contentTypeScope="" ma:versionID="6ff8b8200ec07e4141f57308965dbd2c">
  <xsd:schema xmlns:xsd="http://www.w3.org/2001/XMLSchema" xmlns:xs="http://www.w3.org/2001/XMLSchema" xmlns:p="http://schemas.microsoft.com/office/2006/metadata/properties" xmlns:ns2="2ed345bb-dd71-4cd6-91ae-7b2bb2af49e9" targetNamespace="http://schemas.microsoft.com/office/2006/metadata/properties" ma:root="true" ma:fieldsID="f95cb241ce434a5363c481c96af54a71" ns2:_="">
    <xsd:import namespace="2ed345bb-dd71-4cd6-91ae-7b2bb2af4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345bb-dd71-4cd6-91ae-7b2bb2af4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254EF-2D42-495D-B9BF-E8CD697F3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37390-7D99-47A6-BD7E-67AC993B2E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613835-D6E7-4521-A433-C99D7AB11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345bb-dd71-4cd6-91ae-7b2bb2af49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1930</Words>
  <Application>Microsoft Office PowerPoint</Application>
  <PresentationFormat>Personnalisé</PresentationFormat>
  <Paragraphs>267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Calibri</vt:lpstr>
      <vt:lpstr>Open Sans 1</vt:lpstr>
      <vt:lpstr>Arial</vt:lpstr>
      <vt:lpstr>Open Sans 1 Bold</vt:lpstr>
      <vt:lpstr>MS UI Gothic</vt:lpstr>
      <vt:lpstr>Wingdings</vt:lpstr>
      <vt:lpstr>Open Sans 2 Bold</vt:lpstr>
      <vt:lpstr>Open Sans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ppt-RDV-coordination-2025</dc:title>
  <dc:creator>j.giraud</dc:creator>
  <cp:lastModifiedBy>Olivier FRANCOIS</cp:lastModifiedBy>
  <cp:revision>48</cp:revision>
  <dcterms:created xsi:type="dcterms:W3CDTF">2006-08-16T00:00:00Z</dcterms:created>
  <dcterms:modified xsi:type="dcterms:W3CDTF">2025-09-04T07:20:10Z</dcterms:modified>
  <dc:identifier>DAGloBM1QnM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0x010100BC58C56CE984F349938E8E61EBA81AA0</vt:lpwstr>
  </property>
</Properties>
</file>