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1" r:id="rId7"/>
    <p:sldId id="260" r:id="rId8"/>
    <p:sldId id="259" r:id="rId9"/>
    <p:sldId id="262" r:id="rId10"/>
    <p:sldId id="263" r:id="rId11"/>
    <p:sldId id="264" r:id="rId12"/>
    <p:sldId id="265" r:id="rId13"/>
    <p:sldId id="266" r:id="rId14"/>
    <p:sldId id="267" r:id="rId15"/>
  </p:sldIdLst>
  <p:sldSz cx="18288000" cy="10287000"/>
  <p:notesSz cx="6797675" cy="9928225"/>
  <p:embeddedFontLst>
    <p:embeddedFont>
      <p:font typeface="Century Schoolbook" panose="02040604050505020304" pitchFamily="18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</p:embeddedFont>
    <p:embeddedFont>
      <p:font typeface="Open Sans 1" panose="020B0604020202020204" charset="0"/>
      <p:regular r:id="rId23"/>
    </p:embeddedFont>
    <p:embeddedFont>
      <p:font typeface="Open Sans 2" panose="020B0604020202020204" charset="0"/>
      <p:regular r:id="rId24"/>
    </p:embeddedFont>
    <p:embeddedFont>
      <p:font typeface="Open Sans 2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247" autoAdjust="0"/>
  </p:normalViewPr>
  <p:slideViewPr>
    <p:cSldViewPr>
      <p:cViewPr varScale="1">
        <p:scale>
          <a:sx n="74" d="100"/>
          <a:sy n="74" d="100"/>
        </p:scale>
        <p:origin x="5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4759912"/>
            <a:ext cx="14828772" cy="5527088"/>
          </a:xfrm>
          <a:custGeom>
            <a:avLst/>
            <a:gdLst/>
            <a:ahLst/>
            <a:cxnLst/>
            <a:rect l="l" t="t" r="r" b="b"/>
            <a:pathLst>
              <a:path w="14828772" h="5527088">
                <a:moveTo>
                  <a:pt x="14828772" y="0"/>
                </a:moveTo>
                <a:lnTo>
                  <a:pt x="0" y="0"/>
                </a:lnTo>
                <a:lnTo>
                  <a:pt x="0" y="5527088"/>
                </a:lnTo>
                <a:lnTo>
                  <a:pt x="14828772" y="5527088"/>
                </a:lnTo>
                <a:lnTo>
                  <a:pt x="14828772" y="0"/>
                </a:lnTo>
                <a:close/>
              </a:path>
            </a:pathLst>
          </a:custGeom>
          <a:blipFill>
            <a:blip r:embed="rId2">
              <a:alphaModFix amt="6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fr-FR" sz="5400" noProof="0" dirty="0">
                <a:solidFill>
                  <a:schemeClr val="bg1"/>
                </a:solidFill>
              </a:rPr>
              <a:t>Réseau SLA PACA</a:t>
            </a:r>
          </a:p>
          <a:p>
            <a:pPr algn="ctr"/>
            <a:endParaRPr lang="fr-FR" sz="5400" noProof="0" dirty="0">
              <a:solidFill>
                <a:schemeClr val="bg1"/>
              </a:solidFill>
            </a:endParaRPr>
          </a:p>
          <a:p>
            <a:pPr algn="ctr"/>
            <a:r>
              <a:rPr lang="fr-FR" sz="5400" dirty="0">
                <a:solidFill>
                  <a:schemeClr val="bg1"/>
                </a:solidFill>
              </a:rPr>
              <a:t>Dispositif Expert Régional d’Appui</a:t>
            </a:r>
          </a:p>
          <a:p>
            <a:pPr algn="ctr"/>
            <a:r>
              <a:rPr lang="fr-FR" sz="5400" dirty="0">
                <a:solidFill>
                  <a:schemeClr val="bg1"/>
                </a:solidFill>
              </a:rPr>
              <a:t> à la Coordination</a:t>
            </a:r>
            <a:endParaRPr lang="fr-FR" sz="5400" noProof="0" dirty="0">
              <a:solidFill>
                <a:schemeClr val="bg1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28700" y="1707171"/>
            <a:ext cx="1821145" cy="1663678"/>
          </a:xfrm>
          <a:custGeom>
            <a:avLst/>
            <a:gdLst/>
            <a:ahLst/>
            <a:cxnLst/>
            <a:rect l="l" t="t" r="r" b="b"/>
            <a:pathLst>
              <a:path w="1821145" h="1663678">
                <a:moveTo>
                  <a:pt x="0" y="0"/>
                </a:moveTo>
                <a:lnTo>
                  <a:pt x="1821145" y="0"/>
                </a:lnTo>
                <a:lnTo>
                  <a:pt x="1821145" y="1663678"/>
                </a:lnTo>
                <a:lnTo>
                  <a:pt x="0" y="1663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230" t="-5882" r="-35549" b="-97297"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8808696"/>
            <a:ext cx="3586689" cy="60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</a:t>
            </a: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édération</a:t>
            </a: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des </a:t>
            </a: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cteurs de la</a:t>
            </a: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C</a:t>
            </a: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oordination en </a:t>
            </a: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</a:t>
            </a: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anté de la Région </a:t>
            </a: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Sud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46809" y="8808696"/>
            <a:ext cx="2211993" cy="60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www.facs-sud.org</a:t>
            </a:r>
          </a:p>
          <a:p>
            <a:pPr algn="l">
              <a:lnSpc>
                <a:spcPts val="2519"/>
              </a:lnSpc>
            </a:pP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contact@facs-sud.org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02918" y="3751483"/>
            <a:ext cx="253411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fr-FR" sz="2400" spc="12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02918" y="1893699"/>
            <a:ext cx="1137023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fr-FR" sz="5000" b="1" spc="25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FACS SUD</a:t>
            </a:r>
          </a:p>
          <a:p>
            <a:pPr algn="l">
              <a:lnSpc>
                <a:spcPts val="4999"/>
              </a:lnSpc>
            </a:pPr>
            <a:r>
              <a:rPr lang="fr-FR" sz="4999" spc="24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2598400" y="4432925"/>
            <a:ext cx="5854075" cy="5854075"/>
          </a:xfrm>
          <a:custGeom>
            <a:avLst/>
            <a:gdLst/>
            <a:ahLst/>
            <a:cxnLst/>
            <a:rect l="l" t="t" r="r" b="b"/>
            <a:pathLst>
              <a:path w="5854075" h="5854075">
                <a:moveTo>
                  <a:pt x="5854075" y="0"/>
                </a:moveTo>
                <a:lnTo>
                  <a:pt x="0" y="0"/>
                </a:lnTo>
                <a:lnTo>
                  <a:pt x="0" y="5854075"/>
                </a:lnTo>
                <a:lnTo>
                  <a:pt x="5854075" y="5854075"/>
                </a:lnTo>
                <a:lnTo>
                  <a:pt x="58540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9" name="Group 9"/>
          <p:cNvGrpSpPr/>
          <p:nvPr/>
        </p:nvGrpSpPr>
        <p:grpSpPr>
          <a:xfrm>
            <a:off x="13947356" y="5556467"/>
            <a:ext cx="3917398" cy="4105816"/>
            <a:chOff x="0" y="0"/>
            <a:chExt cx="5149248" cy="53969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49215" cy="5396973"/>
            </a:xfrm>
            <a:custGeom>
              <a:avLst/>
              <a:gdLst/>
              <a:ahLst/>
              <a:cxnLst/>
              <a:rect l="l" t="t" r="r" b="b"/>
              <a:pathLst>
                <a:path w="5149215" h="5396973">
                  <a:moveTo>
                    <a:pt x="0" y="0"/>
                  </a:moveTo>
                  <a:lnTo>
                    <a:pt x="5149215" y="0"/>
                  </a:lnTo>
                  <a:lnTo>
                    <a:pt x="5149215" y="5396973"/>
                  </a:lnTo>
                  <a:lnTo>
                    <a:pt x="0" y="5396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220" b="-3220"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3200843" y="3494308"/>
            <a:ext cx="1074858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12" name="Freeform 12"/>
          <p:cNvSpPr/>
          <p:nvPr/>
        </p:nvSpPr>
        <p:spPr>
          <a:xfrm>
            <a:off x="7736490" y="8928858"/>
            <a:ext cx="926571" cy="548091"/>
          </a:xfrm>
          <a:custGeom>
            <a:avLst/>
            <a:gdLst/>
            <a:ahLst/>
            <a:cxnLst/>
            <a:rect l="l" t="t" r="r" b="b"/>
            <a:pathLst>
              <a:path w="926571" h="548091">
                <a:moveTo>
                  <a:pt x="0" y="0"/>
                </a:moveTo>
                <a:lnTo>
                  <a:pt x="926571" y="0"/>
                </a:lnTo>
                <a:lnTo>
                  <a:pt x="926571" y="548091"/>
                </a:lnTo>
                <a:lnTo>
                  <a:pt x="0" y="5480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3" name="Freeform 13"/>
          <p:cNvSpPr/>
          <p:nvPr/>
        </p:nvSpPr>
        <p:spPr>
          <a:xfrm>
            <a:off x="8780930" y="8894421"/>
            <a:ext cx="664874" cy="601981"/>
          </a:xfrm>
          <a:custGeom>
            <a:avLst/>
            <a:gdLst/>
            <a:ahLst/>
            <a:cxnLst/>
            <a:rect l="l" t="t" r="r" b="b"/>
            <a:pathLst>
              <a:path w="664874" h="601981">
                <a:moveTo>
                  <a:pt x="0" y="0"/>
                </a:moveTo>
                <a:lnTo>
                  <a:pt x="664874" y="0"/>
                </a:lnTo>
                <a:lnTo>
                  <a:pt x="664874" y="601981"/>
                </a:lnTo>
                <a:lnTo>
                  <a:pt x="0" y="6019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BB2E2-63BC-F859-2E0F-93A211A96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0DE06D2-B321-7687-347F-7F1C266084B8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FFA4EC6-2835-143E-89EF-4599DB811259}"/>
                </a:ext>
              </a:extLst>
            </p:cNvPr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0F16BC8A-CC53-E7BB-B188-B6CCF2B9C052}"/>
              </a:ext>
            </a:extLst>
          </p:cNvPr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AFDF5D3-B1EB-8ED8-2E3C-C0691E202375}"/>
              </a:ext>
            </a:extLst>
          </p:cNvPr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B3AFA21-545A-5373-05E0-2FAAA9ED14B1}"/>
              </a:ext>
            </a:extLst>
          </p:cNvPr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24F4FA46-8D47-59AF-2CD1-7B0765492230}"/>
              </a:ext>
            </a:extLst>
          </p:cNvPr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D5DE0869-F07D-EB44-2668-82256527020B}"/>
                </a:ext>
              </a:extLst>
            </p:cNvPr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42C1227C-3670-B91C-B197-453E128E4B9D}"/>
                  </a:ext>
                </a:extLst>
              </p:cNvPr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5CAA3FE7-CF6B-84CE-BD05-8062A36D04E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3913176-0984-16C4-1ACC-CB93B911F5F1}"/>
                </a:ext>
              </a:extLst>
            </p:cNvPr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7A6C0956-9482-2BF7-8860-6803FD8916C5}"/>
                </a:ext>
              </a:extLst>
            </p:cNvPr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F5FCDC6-40CF-75D6-E803-9354B2180BE3}"/>
                  </a:ext>
                </a:extLst>
              </p:cNvPr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22EED9F-3A2C-182A-3D7E-FE5E06F5007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0098EB55-0E4C-19F8-EE0E-B50332548429}"/>
                </a:ext>
              </a:extLst>
            </p:cNvPr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AC01F08-2D15-1AD9-22B6-8364ADD72B5C}"/>
              </a:ext>
            </a:extLst>
          </p:cNvPr>
          <p:cNvGrpSpPr/>
          <p:nvPr/>
        </p:nvGrpSpPr>
        <p:grpSpPr>
          <a:xfrm>
            <a:off x="1028700" y="1007269"/>
            <a:ext cx="9965837" cy="1278224"/>
            <a:chOff x="0" y="-28575"/>
            <a:chExt cx="13287782" cy="1704299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5B8763D7-6762-364C-AB42-1C72FE270690}"/>
                </a:ext>
              </a:extLst>
            </p:cNvPr>
            <p:cNvSpPr txBox="1"/>
            <p:nvPr/>
          </p:nvSpPr>
          <p:spPr>
            <a:xfrm>
              <a:off x="0" y="-28575"/>
              <a:ext cx="13287782" cy="1355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192"/>
                </a:lnSpc>
              </a:pPr>
              <a:endParaRPr lang="fr-FR" sz="4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68A87944-5F86-9F42-9125-6FADD8FDC673}"/>
                </a:ext>
              </a:extLst>
            </p:cNvPr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D6AB0BF6-6636-5B1A-8392-0A61C0DA9AA1}"/>
                  </a:ext>
                </a:extLst>
              </p:cNvPr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13F66D98-FB6A-BF76-948C-7B7297C4F31A}"/>
              </a:ext>
            </a:extLst>
          </p:cNvPr>
          <p:cNvSpPr txBox="1"/>
          <p:nvPr/>
        </p:nvSpPr>
        <p:spPr>
          <a:xfrm>
            <a:off x="1037395" y="2905149"/>
            <a:ext cx="16221905" cy="14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42E64DA-9CDA-481C-FA61-1E6EB1A6D924}"/>
              </a:ext>
            </a:extLst>
          </p:cNvPr>
          <p:cNvSpPr txBox="1"/>
          <p:nvPr/>
        </p:nvSpPr>
        <p:spPr>
          <a:xfrm>
            <a:off x="1447800" y="3575546"/>
            <a:ext cx="1455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AF21CA8-28F4-1C76-CA6F-91D03FE4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19" y="2350785"/>
            <a:ext cx="15757081" cy="70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4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3DB8-CEE2-4173-52BE-609EFE9AA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7D6D81-DF04-A00D-B92A-9A59AA7F965E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ADC14F8-141E-E327-96A8-2302EB2BF9A7}"/>
                </a:ext>
              </a:extLst>
            </p:cNvPr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D2F8A41E-DD31-1B76-B248-FF9DCC9256B2}"/>
              </a:ext>
            </a:extLst>
          </p:cNvPr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6468B84-80DB-F8C0-E77A-A2C554FB3752}"/>
              </a:ext>
            </a:extLst>
          </p:cNvPr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47A2285-9593-E7DE-BDDE-7586B73BB588}"/>
              </a:ext>
            </a:extLst>
          </p:cNvPr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3BBA135-F524-2A2A-41BB-0A5E21AA087F}"/>
              </a:ext>
            </a:extLst>
          </p:cNvPr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044424C6-7F50-2700-3FF6-3F69157D36C5}"/>
                </a:ext>
              </a:extLst>
            </p:cNvPr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44715FB-2EB4-F9A4-0052-C471A0C1F549}"/>
                  </a:ext>
                </a:extLst>
              </p:cNvPr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ED2E5F1C-967B-A31F-2B64-6BAFF41FA5E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5D4FAF9-714E-5965-1B2F-A9AF8D0520CE}"/>
                </a:ext>
              </a:extLst>
            </p:cNvPr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CA43F1A8-7619-9EBB-B59C-DF64166BBA52}"/>
                </a:ext>
              </a:extLst>
            </p:cNvPr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8E0818A-8752-7555-67E5-40962D582487}"/>
                  </a:ext>
                </a:extLst>
              </p:cNvPr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56EE42E-74D9-EF0C-9F1A-891FCE8C347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1A18D35-0ABF-08B8-3D21-CA5F01855790}"/>
                </a:ext>
              </a:extLst>
            </p:cNvPr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7043207-FBEF-AB65-C8DD-40A6CCFD33D1}"/>
              </a:ext>
            </a:extLst>
          </p:cNvPr>
          <p:cNvGrpSpPr/>
          <p:nvPr/>
        </p:nvGrpSpPr>
        <p:grpSpPr>
          <a:xfrm>
            <a:off x="1028700" y="1007269"/>
            <a:ext cx="9965837" cy="1278224"/>
            <a:chOff x="0" y="-28575"/>
            <a:chExt cx="13287782" cy="1704299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94BC763-0C8D-E5AF-0806-114C8C968014}"/>
                </a:ext>
              </a:extLst>
            </p:cNvPr>
            <p:cNvSpPr txBox="1"/>
            <p:nvPr/>
          </p:nvSpPr>
          <p:spPr>
            <a:xfrm>
              <a:off x="0" y="-28575"/>
              <a:ext cx="13287782" cy="1355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192"/>
                </a:lnSpc>
              </a:pPr>
              <a:endParaRPr lang="fr-FR" sz="4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AA618B8A-FA1C-45E2-91E5-19DA77B7C475}"/>
                </a:ext>
              </a:extLst>
            </p:cNvPr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A0E567FE-1AF8-0BB0-B2EC-8AE36024A51D}"/>
                  </a:ext>
                </a:extLst>
              </p:cNvPr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F9695DB9-2CC6-BD6D-FE42-1E1CE63C1C5A}"/>
              </a:ext>
            </a:extLst>
          </p:cNvPr>
          <p:cNvSpPr txBox="1"/>
          <p:nvPr/>
        </p:nvSpPr>
        <p:spPr>
          <a:xfrm>
            <a:off x="1037395" y="2905149"/>
            <a:ext cx="16221905" cy="14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3558E45-A997-295D-9085-BA6214BC641B}"/>
              </a:ext>
            </a:extLst>
          </p:cNvPr>
          <p:cNvSpPr txBox="1"/>
          <p:nvPr/>
        </p:nvSpPr>
        <p:spPr>
          <a:xfrm>
            <a:off x="1447800" y="3575546"/>
            <a:ext cx="1455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91FFFCF-634D-75CB-9CCF-CD898C085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19" y="1569637"/>
            <a:ext cx="15985681" cy="77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07269"/>
            <a:ext cx="9965837" cy="1278224"/>
            <a:chOff x="0" y="-28575"/>
            <a:chExt cx="13287782" cy="170429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8575"/>
              <a:ext cx="13287782" cy="1355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192"/>
                </a:lnSpc>
              </a:pPr>
              <a:r>
                <a:rPr lang="fr-FR" sz="2800" b="1" spc="24" dirty="0">
                  <a:solidFill>
                    <a:srgbClr val="545454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Qu’est ce que la Sclérose Latérale Amyotrophique?</a:t>
              </a:r>
              <a:endParaRPr lang="fr-FR" sz="2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6192"/>
                </a:lnSpc>
              </a:pPr>
              <a:endParaRPr lang="fr-FR" sz="4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1037395" y="2905149"/>
            <a:ext cx="16221905" cy="14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D5784C8-CAC9-1296-1DB5-6260D7633464}"/>
              </a:ext>
            </a:extLst>
          </p:cNvPr>
          <p:cNvSpPr txBox="1"/>
          <p:nvPr/>
        </p:nvSpPr>
        <p:spPr>
          <a:xfrm>
            <a:off x="1447800" y="3575546"/>
            <a:ext cx="145542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Affection dégénérative qui atteint les motoneurones.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7 000 cas en France.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5 à 10 % de forme familiale. Mise en évidence d’une mutation génétique dans 5 % des cas des formes familiales. </a:t>
            </a:r>
          </a:p>
          <a:p>
            <a:r>
              <a:rPr lang="fr-FR" sz="2000" dirty="0"/>
              <a:t>Incidence de 3/ 100 000 habitants (nouveaux cas par an)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Plus souvent Homme que Femme.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Débute entre 50 et 60 ans, avec des extrêmes de 20 à 80 ans.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Elle entraîne une paralysie progressive qui va conduire à une paralysie totale des membres et du rachis, une impossibilité à parler et à déglutir, des difficultés respiratoires par insuffisance diaphragmatique.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Le délai moyen de survie est de 3 ans avec de grandes disparités évolutives.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DE96B-6CAA-A35E-6B6F-51EDFA2A1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4FAE99-E4D0-0285-9123-BE3249C54C2C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64B1193-57CA-827D-D07D-0EAC1428CFC8}"/>
                </a:ext>
              </a:extLst>
            </p:cNvPr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4F42C2C-5167-8691-BDD2-333284EFED62}"/>
              </a:ext>
            </a:extLst>
          </p:cNvPr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993A452-5B30-28EF-3BE9-65DC436C9C19}"/>
              </a:ext>
            </a:extLst>
          </p:cNvPr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4D41EC5-52E6-D7C0-EC85-4A76E870E37A}"/>
              </a:ext>
            </a:extLst>
          </p:cNvPr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6C56382-654A-32ED-3EA5-077EC26ECAE1}"/>
              </a:ext>
            </a:extLst>
          </p:cNvPr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5C0FD33E-63A6-C19A-FA8E-EC3E74A11208}"/>
                </a:ext>
              </a:extLst>
            </p:cNvPr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6E5CB0F6-3E39-DC8C-F489-C8AEBB50B5CF}"/>
                  </a:ext>
                </a:extLst>
              </p:cNvPr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5F9831EE-5AF3-8A33-2F9A-974AE825F81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6472542-53CA-8BA0-5EA9-B796D9D57C5C}"/>
                </a:ext>
              </a:extLst>
            </p:cNvPr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267342B2-9DB5-E864-EB9E-2CDF83A48974}"/>
                </a:ext>
              </a:extLst>
            </p:cNvPr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0ACD6191-8318-E158-BABF-B94C8697A41A}"/>
                  </a:ext>
                </a:extLst>
              </p:cNvPr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D6500DC-66A8-F3E8-4DCE-EAD7D9E53FB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AC8E43E-4A90-DCB0-4B8D-5CD25C1F592B}"/>
                </a:ext>
              </a:extLst>
            </p:cNvPr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C23BFBF5-2D75-97B9-E753-A8222613C6B5}"/>
              </a:ext>
            </a:extLst>
          </p:cNvPr>
          <p:cNvGrpSpPr/>
          <p:nvPr/>
        </p:nvGrpSpPr>
        <p:grpSpPr>
          <a:xfrm>
            <a:off x="1028700" y="1007269"/>
            <a:ext cx="11087100" cy="1278224"/>
            <a:chOff x="0" y="-28575"/>
            <a:chExt cx="14782799" cy="1704299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4ACBE229-2C7A-0D29-C426-AED2F57473E3}"/>
                </a:ext>
              </a:extLst>
            </p:cNvPr>
            <p:cNvSpPr txBox="1"/>
            <p:nvPr/>
          </p:nvSpPr>
          <p:spPr>
            <a:xfrm>
              <a:off x="0" y="-28575"/>
              <a:ext cx="14782799" cy="1355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192"/>
                </a:lnSpc>
              </a:pPr>
              <a:r>
                <a:rPr lang="fr-FR" sz="3200" b="1" dirty="0"/>
                <a:t>Historique de la création: amélioration du lien ville / hôpital</a:t>
              </a:r>
              <a:endParaRPr lang="fr-FR" sz="32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6192"/>
                </a:lnSpc>
              </a:pPr>
              <a:endParaRPr lang="fr-FR" sz="4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D9033AFD-F53E-757C-4AE7-3C2AD6821F77}"/>
                </a:ext>
              </a:extLst>
            </p:cNvPr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2E94424C-906B-0ABE-4E8B-1026D6747204}"/>
                  </a:ext>
                </a:extLst>
              </p:cNvPr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239043B5-7881-5E72-77C4-09D212271865}"/>
              </a:ext>
            </a:extLst>
          </p:cNvPr>
          <p:cNvSpPr txBox="1"/>
          <p:nvPr/>
        </p:nvSpPr>
        <p:spPr>
          <a:xfrm>
            <a:off x="1447800" y="3575546"/>
            <a:ext cx="14554200" cy="610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400" dirty="0"/>
              <a:t>En France, en avril 2002 sous la pression de « l’ Association pour la recherche sur la SLA » et après le versement des dotations spécifiques en 2003 par la DGOS, 17 </a:t>
            </a:r>
            <a:r>
              <a:rPr lang="fr-FR" sz="2400" b="1" dirty="0"/>
              <a:t>centres de référence </a:t>
            </a:r>
            <a:r>
              <a:rPr lang="fr-FR" sz="2400" dirty="0"/>
              <a:t>dans la prise en charge des patients atteints de Sclérose latérale amyotrophique en France sont mis en place.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400" i="1" dirty="0"/>
              <a:t>De façon concomitante en PACA, un double constat</a:t>
            </a:r>
            <a:r>
              <a:rPr lang="fr-FR" sz="2400" dirty="0"/>
              <a:t> est établi par la majorité des intervenants investis dans la prise en charge des malades atteints de SLA :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400" dirty="0"/>
          </a:p>
          <a:p>
            <a:pPr marL="457200" indent="-457200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sz="2400" dirty="0"/>
              <a:t>D’une part, en dépit de moyens médicaux et paramédicaux, libéraux et hospitaliers, le </a:t>
            </a:r>
            <a:r>
              <a:rPr lang="fr-FR" sz="2400" b="1" dirty="0"/>
              <a:t>manque de coordination</a:t>
            </a:r>
            <a:r>
              <a:rPr lang="fr-FR" sz="2400" dirty="0"/>
              <a:t> entre ces différents acteurs de santé se traduit par d’importantes difficultés d’adaptation des soins de proximité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Char char="-"/>
              <a:defRPr/>
            </a:pPr>
            <a:r>
              <a:rPr lang="fr-FR" sz="2400" dirty="0"/>
              <a:t>D’autre part, l’absence de coordination des soins, la méconnaissance de la maladie et un manque d’information concernant les pratiques de soins recommandées sont autant d’obstacles à une prise en charge de ville de qualité rendant parfois difficile le maintien des patients à domicile et imposant des hospitalisations qui auraient pu être évitées.</a:t>
            </a:r>
          </a:p>
          <a:p>
            <a:pPr marL="457200" indent="-457200" algn="just" eaLnBrk="1" hangingPunct="1">
              <a:lnSpc>
                <a:spcPct val="90000"/>
              </a:lnSpc>
              <a:buFontTx/>
              <a:buChar char="-"/>
              <a:defRPr/>
            </a:pPr>
            <a:endParaRPr lang="fr-FR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400" dirty="0"/>
              <a:t>Cela conduit, cette même année, à la création du premier </a:t>
            </a:r>
            <a:r>
              <a:rPr lang="fr-FR" sz="2400" b="1" dirty="0"/>
              <a:t>Réseau de Santé </a:t>
            </a:r>
            <a:r>
              <a:rPr lang="fr-FR" sz="2400" dirty="0"/>
              <a:t>dédié à la prise en charge des patients atteints de SLA: Réseau SLA PACA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8706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86C9F-59D2-0E44-AC44-424718F46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CBFAB6E-5030-DAAA-F518-DAA2A95A204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8071E90-751E-DD71-0431-A1C52D275143}"/>
                </a:ext>
              </a:extLst>
            </p:cNvPr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8EF81189-1836-3536-7EC5-FC679A180C9C}"/>
              </a:ext>
            </a:extLst>
          </p:cNvPr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7EA18DF-AEA6-F2D0-191C-A5AE3EDB1742}"/>
              </a:ext>
            </a:extLst>
          </p:cNvPr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5B30E91-430C-8A10-010C-D792068D68A9}"/>
              </a:ext>
            </a:extLst>
          </p:cNvPr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A94F709-44FB-4123-8E6C-57C7B2701334}"/>
              </a:ext>
            </a:extLst>
          </p:cNvPr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3770149-CAA4-378E-63B0-937C3CFAB570}"/>
                </a:ext>
              </a:extLst>
            </p:cNvPr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0885234-0470-D49D-DD94-6862EB1A221C}"/>
                  </a:ext>
                </a:extLst>
              </p:cNvPr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15DA999-9D4F-6955-6E1F-7AF5D1EE16F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FE29F16-481A-1C48-7E3E-F261C2C50219}"/>
                </a:ext>
              </a:extLst>
            </p:cNvPr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AC83DDB5-5D6E-48B1-D54A-256EE3213E20}"/>
                </a:ext>
              </a:extLst>
            </p:cNvPr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6517EAF-4D04-AA07-FBE6-C0D86D72B7E0}"/>
                  </a:ext>
                </a:extLst>
              </p:cNvPr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BA5E777F-6B12-C2F8-F2F2-A70A1D5E8C7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8D863C4A-8D83-1939-7ADB-8FACF383C2E5}"/>
                </a:ext>
              </a:extLst>
            </p:cNvPr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805C877-62A2-D967-3980-5FD8DA8FECF0}"/>
              </a:ext>
            </a:extLst>
          </p:cNvPr>
          <p:cNvGrpSpPr/>
          <p:nvPr/>
        </p:nvGrpSpPr>
        <p:grpSpPr>
          <a:xfrm>
            <a:off x="1028700" y="1007269"/>
            <a:ext cx="9965837" cy="1278224"/>
            <a:chOff x="0" y="-28575"/>
            <a:chExt cx="13287782" cy="1704299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A671F160-34C6-B848-82F7-AB951E60C924}"/>
                </a:ext>
              </a:extLst>
            </p:cNvPr>
            <p:cNvSpPr txBox="1"/>
            <p:nvPr/>
          </p:nvSpPr>
          <p:spPr>
            <a:xfrm>
              <a:off x="0" y="-28575"/>
              <a:ext cx="13287782" cy="1355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192"/>
                </a:lnSpc>
              </a:pPr>
              <a:r>
                <a:rPr lang="fr-FR" sz="2800" b="1" spc="24" dirty="0">
                  <a:solidFill>
                    <a:srgbClr val="545454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Objectifs</a:t>
              </a:r>
              <a:endParaRPr lang="fr-FR" sz="2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6192"/>
                </a:lnSpc>
              </a:pPr>
              <a:endParaRPr lang="fr-FR" sz="4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65B959FA-B14E-D863-71AD-485D21E9A228}"/>
                </a:ext>
              </a:extLst>
            </p:cNvPr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3F014406-FB01-E3EA-ACA1-DB1DF11DD2D9}"/>
                  </a:ext>
                </a:extLst>
              </p:cNvPr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52B51A44-3BFD-18E2-0ED1-D427E17BB251}"/>
              </a:ext>
            </a:extLst>
          </p:cNvPr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3638008E-D0E7-B63F-CF6E-AF285C81616B}"/>
              </a:ext>
            </a:extLst>
          </p:cNvPr>
          <p:cNvSpPr txBox="1"/>
          <p:nvPr/>
        </p:nvSpPr>
        <p:spPr>
          <a:xfrm>
            <a:off x="1037395" y="2905149"/>
            <a:ext cx="16221905" cy="14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71D1F22-5372-24B2-197C-69B7BB5CE4A8}"/>
              </a:ext>
            </a:extLst>
          </p:cNvPr>
          <p:cNvSpPr txBox="1"/>
          <p:nvPr/>
        </p:nvSpPr>
        <p:spPr>
          <a:xfrm>
            <a:off x="1447800" y="3575546"/>
            <a:ext cx="14554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fr-FR" sz="20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Faciliter la prise en charge globale sanitaire et sociale des patients</a:t>
            </a:r>
          </a:p>
          <a:p>
            <a:pPr eaLnBrk="1" hangingPunct="1">
              <a:defRPr/>
            </a:pPr>
            <a:endParaRPr lang="fr-FR" sz="2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Assurer la coordination entre les différents intervenants afin d’optimiser l’octroi et la continuité des soins</a:t>
            </a:r>
          </a:p>
          <a:p>
            <a:pPr eaLnBrk="1" hangingPunct="1">
              <a:defRPr/>
            </a:pPr>
            <a:endParaRPr lang="fr-FR" sz="2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Procéder à des actions de formations</a:t>
            </a:r>
          </a:p>
          <a:p>
            <a:pPr eaLnBrk="1" hangingPunct="1">
              <a:defRPr/>
            </a:pPr>
            <a:endParaRPr lang="fr-FR" sz="28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Favoriser les échanges de compétences et la communication entre les professionnels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4347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58BA5-7177-1D2C-ACD0-968B6E363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B1E7D08-2F90-C6B2-8983-E4DE6DA586D2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7BE032F-AE34-69C0-28FB-7996F42366AC}"/>
                </a:ext>
              </a:extLst>
            </p:cNvPr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60A54FC-85B8-3473-D31C-2DD168A6A33C}"/>
              </a:ext>
            </a:extLst>
          </p:cNvPr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D56CF2D-689B-CEDB-1637-A8B5B16117B0}"/>
              </a:ext>
            </a:extLst>
          </p:cNvPr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7DF212C-9817-C607-AD70-DB270B8ADA69}"/>
              </a:ext>
            </a:extLst>
          </p:cNvPr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D4EDA5-EE45-0D53-7A60-77727FC5F88A}"/>
              </a:ext>
            </a:extLst>
          </p:cNvPr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1624D786-BB75-1E8A-EC37-0E6E65343EA6}"/>
                </a:ext>
              </a:extLst>
            </p:cNvPr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F1490EDC-67CD-8377-078D-9D2988364C6F}"/>
                  </a:ext>
                </a:extLst>
              </p:cNvPr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CB751BC-D4D8-56C3-1F4A-0196CF3363A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DA8F41D-9B35-32E4-8BF2-04A00EB77C4D}"/>
                </a:ext>
              </a:extLst>
            </p:cNvPr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00CC2862-FD89-F1F5-8A26-8B621055B4C5}"/>
                </a:ext>
              </a:extLst>
            </p:cNvPr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4DF076FA-24A3-3A5A-79FF-A51BED16CD33}"/>
                  </a:ext>
                </a:extLst>
              </p:cNvPr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D290605-1EDC-F926-7188-8748A67D17D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168DACD-9F3A-3BC9-C5D9-0934C3B0A376}"/>
                </a:ext>
              </a:extLst>
            </p:cNvPr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011C027-9120-E084-7793-C77F3FAE71C7}"/>
              </a:ext>
            </a:extLst>
          </p:cNvPr>
          <p:cNvGrpSpPr/>
          <p:nvPr/>
        </p:nvGrpSpPr>
        <p:grpSpPr>
          <a:xfrm>
            <a:off x="1028700" y="1007269"/>
            <a:ext cx="9965837" cy="1278224"/>
            <a:chOff x="0" y="-28575"/>
            <a:chExt cx="13287782" cy="1704299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5419B599-CAAD-E5A6-FC21-47F5A529023A}"/>
                </a:ext>
              </a:extLst>
            </p:cNvPr>
            <p:cNvSpPr txBox="1"/>
            <p:nvPr/>
          </p:nvSpPr>
          <p:spPr>
            <a:xfrm>
              <a:off x="0" y="-28575"/>
              <a:ext cx="13287782" cy="1355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192"/>
                </a:lnSpc>
              </a:pPr>
              <a:r>
                <a:rPr lang="fr-FR" sz="2800" b="1" spc="24" noProof="0" dirty="0">
                  <a:solidFill>
                    <a:srgbClr val="545454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La prise en charge</a:t>
              </a:r>
            </a:p>
            <a:p>
              <a:pPr algn="l">
                <a:lnSpc>
                  <a:spcPts val="6192"/>
                </a:lnSpc>
              </a:pPr>
              <a:endParaRPr lang="fr-FR" sz="4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B1B02F17-C5BD-9645-A970-C2A79BFA832A}"/>
                </a:ext>
              </a:extLst>
            </p:cNvPr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433DE129-4386-B6A7-D553-288A6BB2C6A2}"/>
                  </a:ext>
                </a:extLst>
              </p:cNvPr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C2885A05-0530-4F7D-A219-244A36A7E397}"/>
              </a:ext>
            </a:extLst>
          </p:cNvPr>
          <p:cNvSpPr txBox="1"/>
          <p:nvPr/>
        </p:nvSpPr>
        <p:spPr>
          <a:xfrm>
            <a:off x="1037395" y="2905149"/>
            <a:ext cx="16221905" cy="14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19C5E74-DB2D-80D1-1F58-604240FA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745" y="7475282"/>
            <a:ext cx="3771900" cy="9144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371600">
              <a:spcBef>
                <a:spcPct val="0"/>
              </a:spcBef>
              <a:buNone/>
            </a:pPr>
            <a:r>
              <a:rPr lang="fr-FR" altLang="fr-FR" sz="2700" dirty="0">
                <a:solidFill>
                  <a:prstClr val="black"/>
                </a:solidFill>
                <a:latin typeface="Garamond" panose="02020404030301010803" pitchFamily="18" charset="0"/>
              </a:rPr>
              <a:t>Soignants de proximité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EF401EE-2EAA-E766-0594-1CC42A2F5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0" y="2905149"/>
            <a:ext cx="3314700" cy="54864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371600">
              <a:spcBef>
                <a:spcPct val="0"/>
              </a:spcBef>
              <a:buNone/>
            </a:pPr>
            <a:r>
              <a:rPr lang="fr-FR" altLang="fr-FR" sz="2700">
                <a:solidFill>
                  <a:prstClr val="black"/>
                </a:solidFill>
                <a:latin typeface="Garamond" panose="02020404030301010803" pitchFamily="18" charset="0"/>
              </a:rPr>
              <a:t>Réseau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>
                <a:solidFill>
                  <a:prstClr val="black"/>
                </a:solidFill>
                <a:latin typeface="Garamond" panose="02020404030301010803" pitchFamily="18" charset="0"/>
              </a:rPr>
              <a:t>Coordination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>
                <a:solidFill>
                  <a:prstClr val="black"/>
                </a:solidFill>
                <a:latin typeface="Garamond" panose="02020404030301010803" pitchFamily="18" charset="0"/>
              </a:rPr>
              <a:t>Formation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>
                <a:solidFill>
                  <a:prstClr val="black"/>
                </a:solidFill>
                <a:latin typeface="Garamond" panose="02020404030301010803" pitchFamily="18" charset="0"/>
              </a:rPr>
              <a:t>Conseils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>
                <a:solidFill>
                  <a:prstClr val="black"/>
                </a:solidFill>
                <a:latin typeface="Garamond" panose="02020404030301010803" pitchFamily="18" charset="0"/>
              </a:rPr>
              <a:t>Accompagnement social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>
                <a:solidFill>
                  <a:prstClr val="black"/>
                </a:solidFill>
                <a:latin typeface="Garamond" panose="02020404030301010803" pitchFamily="18" charset="0"/>
              </a:rPr>
              <a:t>Liens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>
                <a:solidFill>
                  <a:prstClr val="black"/>
                </a:solidFill>
                <a:latin typeface="Garamond" panose="02020404030301010803" pitchFamily="18" charset="0"/>
              </a:rPr>
              <a:t>Dérogations tarifaires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2AC6D259-1F1E-B695-0E9C-D26ACE70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450" y="4838700"/>
            <a:ext cx="3086100" cy="12573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371600">
              <a:spcBef>
                <a:spcPct val="0"/>
              </a:spcBef>
              <a:buNone/>
            </a:pPr>
            <a:r>
              <a:rPr lang="fr-FR" altLang="fr-FR" sz="2700" dirty="0">
                <a:solidFill>
                  <a:prstClr val="black"/>
                </a:solidFill>
                <a:latin typeface="Garamond" panose="02020404030301010803" pitchFamily="18" charset="0"/>
              </a:rPr>
              <a:t>Patient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 dirty="0">
                <a:solidFill>
                  <a:prstClr val="black"/>
                </a:solidFill>
                <a:latin typeface="Garamond" panose="02020404030301010803" pitchFamily="18" charset="0"/>
              </a:rPr>
              <a:t>Famille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 dirty="0">
                <a:solidFill>
                  <a:prstClr val="black"/>
                </a:solidFill>
                <a:latin typeface="Garamond" panose="02020404030301010803" pitchFamily="18" charset="0"/>
              </a:rPr>
              <a:t>Domicile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512B4472-636E-E221-B799-A2A6408F9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5067300"/>
            <a:ext cx="2057400" cy="10287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371600">
              <a:spcBef>
                <a:spcPct val="0"/>
              </a:spcBef>
              <a:buNone/>
            </a:pPr>
            <a:r>
              <a:rPr lang="fr-FR" altLang="fr-FR" sz="2700" dirty="0">
                <a:solidFill>
                  <a:prstClr val="black"/>
                </a:solidFill>
                <a:latin typeface="Garamond" panose="02020404030301010803" pitchFamily="18" charset="0"/>
              </a:rPr>
              <a:t>Associations 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 dirty="0">
                <a:solidFill>
                  <a:prstClr val="black"/>
                </a:solidFill>
                <a:latin typeface="Garamond" panose="02020404030301010803" pitchFamily="18" charset="0"/>
              </a:rPr>
              <a:t>patients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7C4EDAE3-678B-679E-7E40-787A61568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2062159"/>
            <a:ext cx="3086100" cy="20574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371600">
              <a:spcBef>
                <a:spcPct val="0"/>
              </a:spcBef>
              <a:buNone/>
            </a:pPr>
            <a:r>
              <a:rPr lang="fr-FR" altLang="fr-FR" sz="2700" dirty="0">
                <a:solidFill>
                  <a:prstClr val="black"/>
                </a:solidFill>
                <a:latin typeface="Garamond" panose="02020404030301010803" pitchFamily="18" charset="0"/>
              </a:rPr>
              <a:t>Centre SLA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 dirty="0">
                <a:solidFill>
                  <a:prstClr val="black"/>
                </a:solidFill>
                <a:latin typeface="Garamond" panose="02020404030301010803" pitchFamily="18" charset="0"/>
              </a:rPr>
              <a:t>Diag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 dirty="0">
                <a:solidFill>
                  <a:prstClr val="black"/>
                </a:solidFill>
                <a:latin typeface="Garamond" panose="02020404030301010803" pitchFamily="18" charset="0"/>
              </a:rPr>
              <a:t>Suivi</a:t>
            </a:r>
          </a:p>
          <a:p>
            <a:pPr algn="ctr" defTabSz="1371600">
              <a:spcBef>
                <a:spcPct val="0"/>
              </a:spcBef>
              <a:buNone/>
            </a:pPr>
            <a:r>
              <a:rPr lang="fr-FR" altLang="fr-FR" sz="2700" dirty="0">
                <a:solidFill>
                  <a:prstClr val="black"/>
                </a:solidFill>
                <a:latin typeface="Garamond" panose="02020404030301010803" pitchFamily="18" charset="0"/>
              </a:rPr>
              <a:t>Hospitalisation</a:t>
            </a:r>
          </a:p>
        </p:txBody>
      </p:sp>
      <p:sp>
        <p:nvSpPr>
          <p:cNvPr id="28" name="Line 12">
            <a:extLst>
              <a:ext uri="{FF2B5EF4-FFF2-40B4-BE49-F238E27FC236}">
                <a16:creationId xmlns:a16="http://schemas.microsoft.com/office/drawing/2014/main" id="{5F18D758-1A98-AF91-8FB9-ACB8CCE65E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39101" y="2974956"/>
            <a:ext cx="5293624" cy="1692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371600"/>
            <a:endParaRPr lang="fr-FR" sz="27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162A5180-93FE-7528-2ADE-9A5A92DDB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82645" y="7817591"/>
            <a:ext cx="3251218" cy="2215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371600"/>
            <a:endParaRPr lang="fr-FR" sz="27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3387793F-B592-06E8-BC36-30ECE5272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7550" y="4189366"/>
            <a:ext cx="1475664" cy="1370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371600"/>
            <a:endParaRPr lang="fr-FR" sz="27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13B1D557-A216-0E47-1410-EBDD58268D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732525" y="5648349"/>
            <a:ext cx="16002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371600"/>
            <a:endParaRPr lang="fr-FR" sz="27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ED7CE681-A46F-8523-B08F-E53CD932B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6133894"/>
            <a:ext cx="1712768" cy="1370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371600"/>
            <a:endParaRPr lang="fr-FR" sz="270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3461BA06-CFF9-E3AF-77AA-7878FD042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5648349"/>
            <a:ext cx="31711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371600"/>
            <a:endParaRPr lang="fr-FR" sz="270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68723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F9DC7-14A7-DEBB-C807-771577AB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5A4CB5-9BBA-76F5-2065-0AE0AF92AF3C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EE21A8F-5266-7BE5-F60E-2FCF47D52432}"/>
                </a:ext>
              </a:extLst>
            </p:cNvPr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5244490C-69CA-6242-1799-D7419531B46F}"/>
              </a:ext>
            </a:extLst>
          </p:cNvPr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F9692F3-6E50-406A-FBA0-0B4FE0B5DD22}"/>
              </a:ext>
            </a:extLst>
          </p:cNvPr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7BBFC04-2CF3-F69F-CF3C-49161EB2D78A}"/>
              </a:ext>
            </a:extLst>
          </p:cNvPr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BF1AF42-5D52-155D-0335-E0E0B97B6E4E}"/>
              </a:ext>
            </a:extLst>
          </p:cNvPr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94B91F24-CE38-1B47-5160-266DD90C2E8F}"/>
                </a:ext>
              </a:extLst>
            </p:cNvPr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177DA2DA-A821-0B17-8C36-51CD7C08E8AD}"/>
                  </a:ext>
                </a:extLst>
              </p:cNvPr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CDE8C55-B0B0-D0CA-A7D5-79082DEDBCE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A3CE526-F8B1-B947-AE84-F0B7BD0A8571}"/>
                </a:ext>
              </a:extLst>
            </p:cNvPr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4408BA0-A2B9-A4BC-77C5-978DAB833D28}"/>
                </a:ext>
              </a:extLst>
            </p:cNvPr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01F0B0AB-EF93-C97B-AA2D-A81AE7438D4F}"/>
                  </a:ext>
                </a:extLst>
              </p:cNvPr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2F9CA69-8623-7B87-4335-862F95AE229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A43C1D9-9B57-0B82-5752-ED396C934266}"/>
                </a:ext>
              </a:extLst>
            </p:cNvPr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84667FA-5391-9711-F610-FAA681455867}"/>
              </a:ext>
            </a:extLst>
          </p:cNvPr>
          <p:cNvGrpSpPr/>
          <p:nvPr/>
        </p:nvGrpSpPr>
        <p:grpSpPr>
          <a:xfrm>
            <a:off x="1028700" y="1007269"/>
            <a:ext cx="9965837" cy="1278224"/>
            <a:chOff x="0" y="-28575"/>
            <a:chExt cx="13287782" cy="1704299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53BFA8F-C193-B594-5393-8DDBBDBD203C}"/>
                </a:ext>
              </a:extLst>
            </p:cNvPr>
            <p:cNvSpPr txBox="1"/>
            <p:nvPr/>
          </p:nvSpPr>
          <p:spPr>
            <a:xfrm>
              <a:off x="0" y="-28575"/>
              <a:ext cx="13287782" cy="1355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192"/>
                </a:lnSpc>
              </a:pPr>
              <a:r>
                <a:rPr lang="fr-FR" sz="2800" b="1" spc="24" dirty="0">
                  <a:solidFill>
                    <a:srgbClr val="545454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L’équipe</a:t>
              </a:r>
              <a:endParaRPr lang="fr-FR" sz="2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  <a:p>
              <a:pPr algn="l">
                <a:lnSpc>
                  <a:spcPts val="6192"/>
                </a:lnSpc>
              </a:pPr>
              <a:endParaRPr lang="fr-FR" sz="4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4E524F2E-A147-9014-5B99-77C1B63A6502}"/>
                </a:ext>
              </a:extLst>
            </p:cNvPr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59AD0A05-4973-DFF3-7CBE-BC8EBFFA9A40}"/>
                  </a:ext>
                </a:extLst>
              </p:cNvPr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A0CCF619-9D46-D08F-2F1C-B1E74AC17CE5}"/>
              </a:ext>
            </a:extLst>
          </p:cNvPr>
          <p:cNvSpPr txBox="1"/>
          <p:nvPr/>
        </p:nvSpPr>
        <p:spPr>
          <a:xfrm>
            <a:off x="1037395" y="2905149"/>
            <a:ext cx="16221905" cy="14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372A58B-450D-BCA6-ECFE-8783E2CE5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43246"/>
            <a:ext cx="16635612" cy="693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AF8B8-1CBA-AC61-8379-2D2974FB1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A54C48-5D48-BA49-D884-233E0D74BB8E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96C67C6-CCAF-3F81-1F85-1E174A42DC89}"/>
                </a:ext>
              </a:extLst>
            </p:cNvPr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3926572F-E34C-A795-09AD-5C6E754F5D63}"/>
              </a:ext>
            </a:extLst>
          </p:cNvPr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2E127D3-7EEC-3F24-00E7-39C565438CDB}"/>
              </a:ext>
            </a:extLst>
          </p:cNvPr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E22255F-DF6D-01C8-1590-E53665350176}"/>
              </a:ext>
            </a:extLst>
          </p:cNvPr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2AA609C-009F-95E4-FEFB-156651972670}"/>
              </a:ext>
            </a:extLst>
          </p:cNvPr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FD58F257-AFF7-6CE3-D724-4AD0AAB1DEB5}"/>
                </a:ext>
              </a:extLst>
            </p:cNvPr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0E08D654-EEAA-BF87-FFA7-873594E6DFF6}"/>
                  </a:ext>
                </a:extLst>
              </p:cNvPr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2D44F40A-7D60-D1AA-9A6A-6CE381A835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7B2B063-A9DB-EB2F-38E3-9C262E12188D}"/>
                </a:ext>
              </a:extLst>
            </p:cNvPr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1E7E6B9C-A5E0-2987-1F49-A83F9F380ED7}"/>
                </a:ext>
              </a:extLst>
            </p:cNvPr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966B808-7E1A-E2EF-DBB3-9F032B5C3245}"/>
                  </a:ext>
                </a:extLst>
              </p:cNvPr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5AC5FCEC-1A0A-C94F-D73F-B7E9D231E64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8694469B-5C2A-0537-2C7B-71D46B954C52}"/>
                </a:ext>
              </a:extLst>
            </p:cNvPr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3771818-8BB0-6EF6-6F86-11F70747A0BC}"/>
              </a:ext>
            </a:extLst>
          </p:cNvPr>
          <p:cNvGrpSpPr/>
          <p:nvPr/>
        </p:nvGrpSpPr>
        <p:grpSpPr>
          <a:xfrm>
            <a:off x="1028700" y="1007269"/>
            <a:ext cx="9965837" cy="1278224"/>
            <a:chOff x="0" y="-28575"/>
            <a:chExt cx="13287782" cy="1704299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E98F9A6B-4493-CBBF-A8FC-631FFEB5D09B}"/>
                </a:ext>
              </a:extLst>
            </p:cNvPr>
            <p:cNvSpPr txBox="1"/>
            <p:nvPr/>
          </p:nvSpPr>
          <p:spPr>
            <a:xfrm>
              <a:off x="0" y="-28575"/>
              <a:ext cx="13287782" cy="1355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192"/>
                </a:lnSpc>
              </a:pPr>
              <a:endParaRPr lang="fr-FR" sz="4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74CEFCDB-A81E-741D-C373-FCCF98AE3FAB}"/>
                </a:ext>
              </a:extLst>
            </p:cNvPr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49947B56-B825-D84D-B6EA-CEA4AD73B8FF}"/>
                  </a:ext>
                </a:extLst>
              </p:cNvPr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C21A8BD1-DB81-B8CD-6DCB-9E5EF7780F66}"/>
              </a:ext>
            </a:extLst>
          </p:cNvPr>
          <p:cNvSpPr txBox="1"/>
          <p:nvPr/>
        </p:nvSpPr>
        <p:spPr>
          <a:xfrm>
            <a:off x="1037395" y="2905149"/>
            <a:ext cx="16221905" cy="14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1C02A0A-1A88-90A9-B611-6EABF5F2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409700"/>
            <a:ext cx="16595280" cy="80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7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64459-6ED1-BA72-3132-F1267088A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38F3CCE-5CDE-29A4-30CE-FCA82230F2AE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78DAFD-B8CC-E6D9-904B-98344492E41B}"/>
                </a:ext>
              </a:extLst>
            </p:cNvPr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9BAC0060-5C6D-81F4-D20B-E8CB83440006}"/>
              </a:ext>
            </a:extLst>
          </p:cNvPr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C0ED03D-8E88-C9D3-C462-D49F04AE2863}"/>
              </a:ext>
            </a:extLst>
          </p:cNvPr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31D9549-BB6C-760F-46D9-AA1B24701ACB}"/>
              </a:ext>
            </a:extLst>
          </p:cNvPr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F8CCEFB-5B68-C0F7-ED53-29FBC5D62C96}"/>
              </a:ext>
            </a:extLst>
          </p:cNvPr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6BBF614-6068-A492-BEF5-57E3472AE956}"/>
                </a:ext>
              </a:extLst>
            </p:cNvPr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9367BFB-5743-81EE-1BE3-68455D93F3AC}"/>
                  </a:ext>
                </a:extLst>
              </p:cNvPr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100BD7CB-C00D-FD89-0040-899648255FB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CB17DC8C-D489-7626-0865-4A38E157F042}"/>
                </a:ext>
              </a:extLst>
            </p:cNvPr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8E61232-2169-D234-E56A-C11A3A86DD87}"/>
                </a:ext>
              </a:extLst>
            </p:cNvPr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BA7438A-DAD7-11B8-591B-260F1C148FAC}"/>
                  </a:ext>
                </a:extLst>
              </p:cNvPr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4E2511D8-C010-C72F-E816-FDC5E63865A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38A2317-0A0D-78DB-0290-7A079EB35EE7}"/>
                </a:ext>
              </a:extLst>
            </p:cNvPr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39D6CCA-32E0-8F97-B5FE-79089F548C72}"/>
              </a:ext>
            </a:extLst>
          </p:cNvPr>
          <p:cNvGrpSpPr/>
          <p:nvPr/>
        </p:nvGrpSpPr>
        <p:grpSpPr>
          <a:xfrm>
            <a:off x="1028700" y="1007269"/>
            <a:ext cx="9965837" cy="1278224"/>
            <a:chOff x="0" y="-28575"/>
            <a:chExt cx="13287782" cy="1704299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79D5AD36-95DF-2462-4A12-6EA73017019A}"/>
                </a:ext>
              </a:extLst>
            </p:cNvPr>
            <p:cNvSpPr txBox="1"/>
            <p:nvPr/>
          </p:nvSpPr>
          <p:spPr>
            <a:xfrm>
              <a:off x="0" y="-28575"/>
              <a:ext cx="13287782" cy="1355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192"/>
                </a:lnSpc>
              </a:pPr>
              <a:endParaRPr lang="fr-FR" sz="4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DAB5FE83-7178-2320-E562-A8B782D7127F}"/>
                </a:ext>
              </a:extLst>
            </p:cNvPr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BECFA70B-4FBC-DF09-B7F8-4F1EAFE785BC}"/>
                  </a:ext>
                </a:extLst>
              </p:cNvPr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49683772-449A-3DC8-7C2C-587034361CC4}"/>
              </a:ext>
            </a:extLst>
          </p:cNvPr>
          <p:cNvSpPr txBox="1"/>
          <p:nvPr/>
        </p:nvSpPr>
        <p:spPr>
          <a:xfrm>
            <a:off x="1037395" y="2905149"/>
            <a:ext cx="16221905" cy="14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4C38CFC-AF7C-0AAE-E03B-C5E49B655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69637"/>
            <a:ext cx="15811500" cy="79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5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22A6-1EEB-0017-FA45-90A34B815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1CD335-6846-795A-A993-9CA3B2619494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100E4CC-EB8C-C9D3-3916-382341E8D6F6}"/>
                </a:ext>
              </a:extLst>
            </p:cNvPr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560E8307-64AF-992C-5227-FA54A386C876}"/>
              </a:ext>
            </a:extLst>
          </p:cNvPr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8C96A1F-F78B-76A9-68F6-6670646447A1}"/>
              </a:ext>
            </a:extLst>
          </p:cNvPr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65C040E-A615-7EB6-8BC8-B6A410B59B20}"/>
              </a:ext>
            </a:extLst>
          </p:cNvPr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3EFEE74-AC74-5A6D-AB66-71E4D453A952}"/>
              </a:ext>
            </a:extLst>
          </p:cNvPr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D2D717D0-2EE8-7EB1-9CCF-E04B64DE93C1}"/>
                </a:ext>
              </a:extLst>
            </p:cNvPr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B6BA851D-E5A8-FD3D-407B-25F7FD3DC4F3}"/>
                  </a:ext>
                </a:extLst>
              </p:cNvPr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1649E19-4AF0-2B82-AFEB-67290A02F2A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13A716E-0767-E7FB-7A54-34E9B01C9D2A}"/>
                </a:ext>
              </a:extLst>
            </p:cNvPr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63E8D9CD-05C5-DCE5-83C2-11DD61282A55}"/>
                </a:ext>
              </a:extLst>
            </p:cNvPr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DCE0BAB-994D-102A-3876-BE50ED70D20F}"/>
                  </a:ext>
                </a:extLst>
              </p:cNvPr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F4D851B-1FA1-B919-273F-DACE108EF76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FF792BE-5B3A-768D-C0A5-525BD90D7CE8}"/>
                </a:ext>
              </a:extLst>
            </p:cNvPr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7FD01022-062A-9B9C-52B9-E0D5CEA0D03F}"/>
              </a:ext>
            </a:extLst>
          </p:cNvPr>
          <p:cNvGrpSpPr/>
          <p:nvPr/>
        </p:nvGrpSpPr>
        <p:grpSpPr>
          <a:xfrm>
            <a:off x="1028700" y="1007269"/>
            <a:ext cx="11087100" cy="1278224"/>
            <a:chOff x="0" y="-28575"/>
            <a:chExt cx="14782799" cy="1704299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C9F06487-28AE-97C5-C1FC-955A440ADC02}"/>
                </a:ext>
              </a:extLst>
            </p:cNvPr>
            <p:cNvSpPr txBox="1"/>
            <p:nvPr/>
          </p:nvSpPr>
          <p:spPr>
            <a:xfrm>
              <a:off x="0" y="-28575"/>
              <a:ext cx="14782799" cy="13559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192"/>
                </a:lnSpc>
              </a:pPr>
              <a:endParaRPr lang="fr-FR" sz="4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endParaRPr>
            </a:p>
          </p:txBody>
        </p: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BAB0A656-8780-2339-DD3E-1D06CB3729B9}"/>
                </a:ext>
              </a:extLst>
            </p:cNvPr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828675C8-B051-4473-4A77-D4BC10D87447}"/>
                  </a:ext>
                </a:extLst>
              </p:cNvPr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01F13A0A-FD11-8769-BABD-10A308AA29DC}"/>
              </a:ext>
            </a:extLst>
          </p:cNvPr>
          <p:cNvSpPr txBox="1"/>
          <p:nvPr/>
        </p:nvSpPr>
        <p:spPr>
          <a:xfrm>
            <a:off x="1037395" y="2905149"/>
            <a:ext cx="16221905" cy="1429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C4DD1E8-860D-EA7A-13C6-ACB8DC9DF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333500"/>
            <a:ext cx="16230600" cy="79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6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d345bb-dd71-4cd6-91ae-7b2bb2af49e9">
      <Terms xmlns="http://schemas.microsoft.com/office/infopath/2007/PartnerControls"/>
    </lcf76f155ced4ddcb4097134ff3c332f>
    <TaxCatchAll xmlns="16e1a503-91a0-4488-9031-2cc13a822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58C56CE984F349938E8E61EBA81AA0" ma:contentTypeVersion="13" ma:contentTypeDescription="Crée un document." ma:contentTypeScope="" ma:versionID="2c8f9574614a4179b59537ba9c22485f">
  <xsd:schema xmlns:xsd="http://www.w3.org/2001/XMLSchema" xmlns:xs="http://www.w3.org/2001/XMLSchema" xmlns:p="http://schemas.microsoft.com/office/2006/metadata/properties" xmlns:ns2="2ed345bb-dd71-4cd6-91ae-7b2bb2af49e9" xmlns:ns3="16e1a503-91a0-4488-9031-2cc13a8222a5" targetNamespace="http://schemas.microsoft.com/office/2006/metadata/properties" ma:root="true" ma:fieldsID="124a9fd572ab4773edb288865497fa35" ns2:_="" ns3:_="">
    <xsd:import namespace="2ed345bb-dd71-4cd6-91ae-7b2bb2af49e9"/>
    <xsd:import namespace="16e1a503-91a0-4488-9031-2cc13a822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345bb-dd71-4cd6-91ae-7b2bb2af4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c4127720-39b9-4432-8d38-24037f1d0a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1a503-91a0-4488-9031-2cc13a8222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caa5421-f690-4d72-a6eb-208da7df7114}" ma:internalName="TaxCatchAll" ma:showField="CatchAllData" ma:web="16e1a503-91a0-4488-9031-2cc13a822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37390-7D99-47A6-BD7E-67AC993B2E54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2ed345bb-dd71-4cd6-91ae-7b2bb2af49e9"/>
    <ds:schemaRef ds:uri="http://www.w3.org/XML/1998/namespace"/>
    <ds:schemaRef ds:uri="http://schemas.openxmlformats.org/package/2006/metadata/core-properties"/>
    <ds:schemaRef ds:uri="16e1a503-91a0-4488-9031-2cc13a822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613D7B9-187C-4E28-99B6-B8079E04D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345bb-dd71-4cd6-91ae-7b2bb2af49e9"/>
    <ds:schemaRef ds:uri="16e1a503-91a0-4488-9031-2cc13a822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254EF-2D42-495D-B9BF-E8CD697F3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747</Words>
  <Application>Microsoft Office PowerPoint</Application>
  <PresentationFormat>Personnalisé</PresentationFormat>
  <Paragraphs>112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Century Schoolbook</vt:lpstr>
      <vt:lpstr>Calibri</vt:lpstr>
      <vt:lpstr>Open Sans 2</vt:lpstr>
      <vt:lpstr>Open Sans 1</vt:lpstr>
      <vt:lpstr>Open Sans 2 Bold</vt:lpstr>
      <vt:lpstr>Garamond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ppt-RDV-coordination-2025</dc:title>
  <dc:creator>j.giraud</dc:creator>
  <cp:lastModifiedBy>Réseau SLA PACA MARSEILLE</cp:lastModifiedBy>
  <cp:revision>19</cp:revision>
  <cp:lastPrinted>2025-09-18T12:47:36Z</cp:lastPrinted>
  <dcterms:created xsi:type="dcterms:W3CDTF">2006-08-16T00:00:00Z</dcterms:created>
  <dcterms:modified xsi:type="dcterms:W3CDTF">2025-09-22T13:40:00Z</dcterms:modified>
  <dc:identifier>DAGloBM1QnM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0x010100BC58C56CE984F349938E8E61EBA81AA0</vt:lpwstr>
  </property>
</Properties>
</file>