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slideLayouts/slideLayout3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57" r:id="rId2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797675" cy="9926638"/>
  <p:defaultTextStyle>
    <a:defPPr>
      <a:defRPr lang="fr-F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3" d="100"/>
          <a:sy n="73" d="100"/>
        </p:scale>
        <p:origin x="1070" y="5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theme" Target="theme/theme1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theme" Target="theme/theme3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theme" Target="theme/theme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65751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9319566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ED111C-EFDE-4A24-9BC7-A2647FE86A2F}" type="datetimeFigureOut">
              <a:rPr lang="fr-FR"/>
              <a:t>09/10/2025</a:t>
            </a:fld>
            <a:endParaRPr lang="fr-FR"/>
          </a:p>
        </p:txBody>
      </p:sp>
      <p:sp>
        <p:nvSpPr>
          <p:cNvPr id="98412639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870009128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50316434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215475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7186C2-5A99-450D-A720-23D406AE2263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7E4FA3-0EC5-063B-7E9B-697B5757196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8522478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448998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103301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785692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56227349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460993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157668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44808944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7419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DD1F4D-DDDE-7692-E6F4-E588F371BC3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89B2E9-1F6A-6C3F-6205-B98025EE4BE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656123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439190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0579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8485590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65236791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0620612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0128D4-2744-E76B-E797-D48958BC87B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61961F-73D1-2DA5-7FB6-BA134EBD801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2908161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679971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39555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72225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40410997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968344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0183465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37641491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0802623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F7186C2-5A99-450D-A720-23D406AE2263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557115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2081391923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799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4A60EE-9D13-3442-9796-E718C6343EC1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928275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2" y="1664906"/>
            <a:ext cx="11232818" cy="323934"/>
          </a:xfrm>
        </p:spPr>
        <p:txBody>
          <a:bodyPr/>
          <a:lstStyle>
            <a:lvl1pPr marL="12693" indent="114242">
              <a:spcBef>
                <a:spcPts val="533"/>
              </a:spcBef>
              <a:spcAft>
                <a:spcPts val="1066"/>
              </a:spcAft>
              <a:buFont typeface="+mj-lt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144066483" name="Titre 1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411878610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99" y="2276873"/>
            <a:ext cx="11232446" cy="3840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248680810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3969671" name="Title 1"/>
          <p:cNvSpPr>
            <a:spLocks noGrp="1"/>
          </p:cNvSpPr>
          <p:nvPr>
            <p:ph type="title"/>
          </p:nvPr>
        </p:nvSpPr>
        <p:spPr bwMode="auto">
          <a:xfrm>
            <a:off x="2592925" y="624110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8771995" name="Content Placeholder 2"/>
          <p:cNvSpPr>
            <a:spLocks noGrp="1"/>
          </p:cNvSpPr>
          <p:nvPr>
            <p:ph idx="1"/>
          </p:nvPr>
        </p:nvSpPr>
        <p:spPr bwMode="auto">
          <a:xfrm>
            <a:off x="2589212" y="2133600"/>
            <a:ext cx="8915400" cy="377762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8444001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63167823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83660985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48676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4728780" name="Title 1"/>
          <p:cNvSpPr>
            <a:spLocks noGrp="1"/>
          </p:cNvSpPr>
          <p:nvPr>
            <p:ph type="title"/>
          </p:nvPr>
        </p:nvSpPr>
        <p:spPr bwMode="auto"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4688934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5921333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165612175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1132075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2770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2485259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59366012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8623620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3797529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36844401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75855230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323719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999050" name="Title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418482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2224244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978195500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0841330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26794422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147862991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42053985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9975333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10714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92724228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702056780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15191279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07715100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448380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502792228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9656833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6429460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270115" name="Title 1"/>
          <p:cNvSpPr>
            <a:spLocks noGrp="1"/>
          </p:cNvSpPr>
          <p:nvPr>
            <p:ph type="title"/>
          </p:nvPr>
        </p:nvSpPr>
        <p:spPr bwMode="auto"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42803930" name="Content Placeholder 2"/>
          <p:cNvSpPr>
            <a:spLocks noGrp="1"/>
          </p:cNvSpPr>
          <p:nvPr>
            <p:ph idx="1"/>
          </p:nvPr>
        </p:nvSpPr>
        <p:spPr bwMode="auto"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8065628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334880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69559926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0894281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6810311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1881811" name="Title 1"/>
          <p:cNvSpPr>
            <a:spLocks noGrp="1"/>
          </p:cNvSpPr>
          <p:nvPr>
            <p:ph type="title"/>
          </p:nvPr>
        </p:nvSpPr>
        <p:spPr bwMode="auto"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348219405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1187288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8580104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95789325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1825748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3533856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et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7189689" name="Title 1"/>
          <p:cNvSpPr>
            <a:spLocks noGrp="1"/>
          </p:cNvSpPr>
          <p:nvPr>
            <p:ph type="title"/>
          </p:nvPr>
        </p:nvSpPr>
        <p:spPr bwMode="auto"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10853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485631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8322129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Direction générale de l’offre de soins</a:t>
            </a:r>
            <a:endParaRPr lang="fr-FR"/>
          </a:p>
        </p:txBody>
      </p:sp>
      <p:sp>
        <p:nvSpPr>
          <p:cNvPr id="740997140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1397565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 dt="1" ftr="1" hdr="0" sldNum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itation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1012957" name="Title 1"/>
          <p:cNvSpPr>
            <a:spLocks noGrp="1"/>
          </p:cNvSpPr>
          <p:nvPr>
            <p:ph type="title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186487332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3275012" y="3505199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2564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653935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95938165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Direction générale de l’offre de soins</a:t>
            </a:r>
            <a:endParaRPr lang="fr-FR"/>
          </a:p>
        </p:txBody>
      </p:sp>
      <p:sp>
        <p:nvSpPr>
          <p:cNvPr id="1824885614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3204994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375395669" name="TextBox 13"/>
          <p:cNvSpPr txBox="1"/>
          <p:nvPr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638082910" name="TextBox 14"/>
          <p:cNvSpPr txBox="1"/>
          <p:nvPr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 dt="1" ftr="1" hdr="0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93663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60327474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2" y="2084852"/>
            <a:ext cx="3360000" cy="3840426"/>
          </a:xfrm>
        </p:spPr>
        <p:txBody>
          <a:bodyPr/>
          <a:lstStyle>
            <a:lvl1pPr marL="191902" indent="-191902">
              <a:spcBef>
                <a:spcPts val="533"/>
              </a:spcBef>
              <a:spcAft>
                <a:spcPts val="1066"/>
              </a:spcAft>
              <a:buFont typeface="+mj-lt"/>
              <a:buAutoNum type="arabicPeriod"/>
              <a:defRPr b="1"/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72657211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02" indent="-191902">
              <a:spcBef>
                <a:spcPts val="533"/>
              </a:spcBef>
              <a:spcAft>
                <a:spcPts val="1066"/>
              </a:spcAft>
              <a:buFont typeface="+mj-lt"/>
              <a:buAutoNum type="arabicPeriod"/>
              <a:defRPr b="1"/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7413494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2000" y="2084851"/>
            <a:ext cx="3360000" cy="3814349"/>
          </a:xfrm>
        </p:spPr>
        <p:txBody>
          <a:bodyPr/>
          <a:lstStyle>
            <a:lvl1pPr marL="191902" indent="-191902">
              <a:spcBef>
                <a:spcPts val="533"/>
              </a:spcBef>
              <a:spcAft>
                <a:spcPts val="1066"/>
              </a:spcAft>
              <a:buFont typeface="+mj-lt"/>
              <a:buAutoNum type="arabicPeriod"/>
              <a:defRPr b="1"/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94639208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C71F6-E0A6-1740-B64F-38F332886BAF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287105242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431801" y="910402"/>
            <a:ext cx="11233150" cy="719988"/>
          </a:xfrm>
        </p:spPr>
        <p:txBody>
          <a:bodyPr/>
          <a:lstStyle/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45845185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arte n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1423041" name="Title 1"/>
          <p:cNvSpPr>
            <a:spLocks noGrp="1"/>
          </p:cNvSpPr>
          <p:nvPr>
            <p:ph type="title"/>
          </p:nvPr>
        </p:nvSpPr>
        <p:spPr bwMode="auto"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20939435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9514099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06901983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Direction générale de l’offre de soins</a:t>
            </a:r>
            <a:endParaRPr lang="fr-FR"/>
          </a:p>
        </p:txBody>
      </p:sp>
      <p:sp>
        <p:nvSpPr>
          <p:cNvPr id="412170867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534567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 dt="1" ftr="1" hdr="0" sldNum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arte nom 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6072520" name="Title 1"/>
          <p:cNvSpPr>
            <a:spLocks noGrp="1"/>
          </p:cNvSpPr>
          <p:nvPr>
            <p:ph type="title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74921488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3667262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356002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96241769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Direction générale de l’offre de soins</a:t>
            </a:r>
            <a:endParaRPr lang="fr-FR"/>
          </a:p>
        </p:txBody>
      </p:sp>
      <p:sp>
        <p:nvSpPr>
          <p:cNvPr id="1095087104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984447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340862931" name="TextBox 16"/>
          <p:cNvSpPr txBox="1"/>
          <p:nvPr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585256586" name="TextBox 17"/>
          <p:cNvSpPr txBox="1"/>
          <p:nvPr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 dt="1" ftr="1" hdr="0" sldNum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Vrai ou fau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7523260" name="Title 1"/>
          <p:cNvSpPr>
            <a:spLocks noGrp="1"/>
          </p:cNvSpPr>
          <p:nvPr>
            <p:ph type="title"/>
          </p:nvPr>
        </p:nvSpPr>
        <p:spPr bwMode="auto"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065795712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3828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0657960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40721063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Direction générale de l’offre de soins</a:t>
            </a:r>
            <a:endParaRPr lang="fr-FR"/>
          </a:p>
        </p:txBody>
      </p:sp>
      <p:sp>
        <p:nvSpPr>
          <p:cNvPr id="240385896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5799608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 dt="1" ftr="1" hdr="0" sldNum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5941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819946568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37724964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212772326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5788144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6353437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71380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294812" y="627405"/>
            <a:ext cx="2207601" cy="5283817"/>
          </a:xfrm>
        </p:spPr>
        <p:txBody>
          <a:bodyPr vert="eaVert" anchor="ctr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287201849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589212" y="627405"/>
            <a:ext cx="6477000" cy="528381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6768954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182594592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2611289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301610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17366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prstGeom prst="rect">
            <a:avLst/>
          </a:prstGeo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44150151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5714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7325A3-5315-1B4B-A0D9-112471EB5837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96589735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80000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fill="norm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stroke="1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731" indent="-527731">
              <a:buFont typeface="+mj-lt"/>
              <a:buAutoNum type="arabicPeriod"/>
              <a:defRPr sz="43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49716644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37029429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521788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503574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580917616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pic>
        <p:nvPicPr>
          <p:cNvPr id="2088189627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625864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985709854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2447595" y="1600201"/>
            <a:ext cx="9134805" cy="4525963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marR="0" indent="0" algn="l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800"/>
            </a:lvl1pPr>
            <a:lvl2pPr>
              <a:defRPr sz="2400"/>
            </a:lvl2pPr>
            <a:lvl3pPr marL="914400" marR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01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02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03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04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05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06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07 / Titre chapitre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08 / Titre chapitre</a:t>
            </a:r>
            <a:endParaRPr/>
          </a:p>
        </p:txBody>
      </p:sp>
      <p:sp>
        <p:nvSpPr>
          <p:cNvPr id="20052307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144568280" name="Image 9"/>
          <p:cNvPicPr>
            <a:picLocks noChangeAspect="1"/>
          </p:cNvPicPr>
          <p:nvPr userDrawn="1"/>
        </p:nvPicPr>
        <p:blipFill>
          <a:blip r:embed="rId2"/>
          <a:srcRect l="52362" t="0" r="0" b="0"/>
          <a:stretch/>
        </p:blipFill>
        <p:spPr bwMode="auto">
          <a:xfrm>
            <a:off x="-5323582" y="1"/>
            <a:ext cx="7780371" cy="7379651"/>
          </a:xfrm>
          <a:prstGeom prst="rect">
            <a:avLst/>
          </a:prstGeom>
        </p:spPr>
      </p:pic>
      <p:pic>
        <p:nvPicPr>
          <p:cNvPr id="1820577136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728482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921067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247864778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pic>
        <p:nvPicPr>
          <p:cNvPr id="2054672385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3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23061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340609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9600" y="1600200"/>
            <a:ext cx="5384800" cy="4565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763072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811450275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1494343990" name="Espace réservé pour une image  2"/>
          <p:cNvSpPr>
            <a:spLocks noGrp="1"/>
          </p:cNvSpPr>
          <p:nvPr>
            <p:ph type="pic" idx="13"/>
          </p:nvPr>
        </p:nvSpPr>
        <p:spPr bwMode="auto">
          <a:xfrm>
            <a:off x="6192010" y="1628800"/>
            <a:ext cx="5376597" cy="45365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pic>
        <p:nvPicPr>
          <p:cNvPr id="205112997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lonnes de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28909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984646993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6183FC-BA60-7C49-ABF3-B509827415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372003343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2" y="1664906"/>
            <a:ext cx="11232818" cy="323934"/>
          </a:xfrm>
        </p:spPr>
        <p:txBody>
          <a:bodyPr/>
          <a:lstStyle>
            <a:lvl1pPr marL="0" indent="126935">
              <a:spcBef>
                <a:spcPts val="533"/>
              </a:spcBef>
              <a:spcAft>
                <a:spcPts val="1066"/>
              </a:spcAft>
              <a:buFont typeface="+mj-lt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826884952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431801" y="910402"/>
            <a:ext cx="11233150" cy="719988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766433430" name="Espace réservé du texte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2" y="2276873"/>
            <a:ext cx="3408628" cy="3840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95264453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9" y="2276873"/>
            <a:ext cx="3360000" cy="3840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777349911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6" y="2276873"/>
            <a:ext cx="3360000" cy="3840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5314433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850991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8901673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34970750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9806090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8413520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421115973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479542197" name="Espace réservé pour une image  2"/>
          <p:cNvSpPr>
            <a:spLocks noGrp="1"/>
          </p:cNvSpPr>
          <p:nvPr>
            <p:ph type="pic" idx="13"/>
          </p:nvPr>
        </p:nvSpPr>
        <p:spPr bwMode="auto">
          <a:xfrm>
            <a:off x="6192010" y="2204864"/>
            <a:ext cx="5376597" cy="4032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pic>
        <p:nvPicPr>
          <p:cNvPr id="181529351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95192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1897200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025906292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pic>
        <p:nvPicPr>
          <p:cNvPr id="981792362" name="Image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3391" y="1491441"/>
            <a:ext cx="6096000" cy="4776216"/>
          </a:xfrm>
          <a:prstGeom prst="rect">
            <a:avLst/>
          </a:prstGeom>
        </p:spPr>
      </p:pic>
      <p:sp>
        <p:nvSpPr>
          <p:cNvPr id="530777316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389717" y="1844824"/>
            <a:ext cx="7315200" cy="4032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pic>
        <p:nvPicPr>
          <p:cNvPr id="1723529135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27185" name="Rectangle 4"/>
          <p:cNvSpPr/>
          <p:nvPr userDrawn="1"/>
        </p:nvSpPr>
        <p:spPr bwMode="auto">
          <a:xfrm>
            <a:off x="1295467" y="1340768"/>
            <a:ext cx="6096000" cy="4776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28175925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096315953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1719601922" name="Titre 1"/>
          <p:cNvSpPr>
            <a:spLocks noGrp="1"/>
          </p:cNvSpPr>
          <p:nvPr>
            <p:ph type="title"/>
          </p:nvPr>
        </p:nvSpPr>
        <p:spPr bwMode="auto">
          <a:xfrm>
            <a:off x="4175787" y="4509120"/>
            <a:ext cx="7315200" cy="5667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61629864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389717" y="612776"/>
            <a:ext cx="7315200" cy="38243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73146444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175787" y="5157192"/>
            <a:ext cx="7315200" cy="8640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pic>
        <p:nvPicPr>
          <p:cNvPr id="518822711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3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635515" name="Rectangle 4"/>
          <p:cNvSpPr/>
          <p:nvPr userDrawn="1"/>
        </p:nvSpPr>
        <p:spPr bwMode="auto">
          <a:xfrm>
            <a:off x="1295467" y="1340768"/>
            <a:ext cx="6096000" cy="4776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05450551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76645988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1040830701" name="Titre 1"/>
          <p:cNvSpPr>
            <a:spLocks noGrp="1"/>
          </p:cNvSpPr>
          <p:nvPr>
            <p:ph type="title"/>
          </p:nvPr>
        </p:nvSpPr>
        <p:spPr bwMode="auto">
          <a:xfrm>
            <a:off x="4175787" y="4509120"/>
            <a:ext cx="7315200" cy="5667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8020307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389717" y="612776"/>
            <a:ext cx="7315200" cy="38243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7655521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175787" y="5157192"/>
            <a:ext cx="7315200" cy="8640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pic>
        <p:nvPicPr>
          <p:cNvPr id="20612037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3038544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95467" y="1340768"/>
            <a:ext cx="6096000" cy="4776216"/>
          </a:xfrm>
          <a:prstGeom prst="rect">
            <a:avLst/>
          </a:prstGeom>
        </p:spPr>
      </p:pic>
      <p:sp>
        <p:nvSpPr>
          <p:cNvPr id="204105732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295467" y="612776"/>
            <a:ext cx="10177131" cy="28162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33802539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3119669" y="4293096"/>
            <a:ext cx="8352928" cy="1584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91476353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797435592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1504455008" name="Titre 1"/>
          <p:cNvSpPr>
            <a:spLocks noGrp="1"/>
          </p:cNvSpPr>
          <p:nvPr>
            <p:ph type="title"/>
          </p:nvPr>
        </p:nvSpPr>
        <p:spPr bwMode="auto">
          <a:xfrm>
            <a:off x="3101280" y="3582342"/>
            <a:ext cx="8371317" cy="5667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1542979462" name="Image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4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8494360" name="Rectangle 1"/>
          <p:cNvSpPr/>
          <p:nvPr userDrawn="1"/>
        </p:nvSpPr>
        <p:spPr bwMode="auto">
          <a:xfrm>
            <a:off x="1295467" y="3429000"/>
            <a:ext cx="6096000" cy="2687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54760474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295467" y="612776"/>
            <a:ext cx="10177131" cy="28162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60678809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3119669" y="4293096"/>
            <a:ext cx="8352928" cy="1584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6033206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253955760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250532810" name="Titre 1"/>
          <p:cNvSpPr>
            <a:spLocks noGrp="1"/>
          </p:cNvSpPr>
          <p:nvPr>
            <p:ph type="title"/>
          </p:nvPr>
        </p:nvSpPr>
        <p:spPr bwMode="auto">
          <a:xfrm>
            <a:off x="3101280" y="3582342"/>
            <a:ext cx="8371317" cy="5667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1132703299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5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410766" name="Rectangle 1"/>
          <p:cNvSpPr/>
          <p:nvPr userDrawn="1"/>
        </p:nvSpPr>
        <p:spPr bwMode="auto">
          <a:xfrm>
            <a:off x="1295467" y="3429000"/>
            <a:ext cx="6096000" cy="2687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74581348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295467" y="612776"/>
            <a:ext cx="10177131" cy="28162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98628574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3119669" y="4293096"/>
            <a:ext cx="8352928" cy="1584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25373540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A69D7E-08EA-4657-A657-2289EA00C45F}" type="slidenum">
              <a:rPr lang="fr-FR"/>
              <a:t>‹N°›</a:t>
            </a:fld>
            <a:endParaRPr lang="fr-FR"/>
          </a:p>
        </p:txBody>
      </p:sp>
      <p:pic>
        <p:nvPicPr>
          <p:cNvPr id="168985750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440160" cy="1531339"/>
          </a:xfrm>
          <a:prstGeom prst="rect">
            <a:avLst/>
          </a:prstGeom>
        </p:spPr>
      </p:pic>
      <p:sp>
        <p:nvSpPr>
          <p:cNvPr id="1609693203" name="Titre 1"/>
          <p:cNvSpPr>
            <a:spLocks noGrp="1"/>
          </p:cNvSpPr>
          <p:nvPr>
            <p:ph type="title"/>
          </p:nvPr>
        </p:nvSpPr>
        <p:spPr bwMode="auto">
          <a:xfrm>
            <a:off x="3101280" y="3582342"/>
            <a:ext cx="8371317" cy="5667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528148046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6428" y="6340777"/>
            <a:ext cx="1834641" cy="37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016187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211406631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799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4A60EE-9D13-3442-9796-E718C6343EC1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08662014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8" cy="323935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1718629141" name="Titre 1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88677953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99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7192024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5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, sous-titre, textes 3 et imag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726851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76703431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2" y="2276873"/>
            <a:ext cx="3360000" cy="3840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2082108420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97CDB5-73DC-8641-8CC1-FAD9379FD627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83778400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2" y="1664906"/>
            <a:ext cx="11232818" cy="323934"/>
          </a:xfrm>
        </p:spPr>
        <p:txBody>
          <a:bodyPr/>
          <a:lstStyle>
            <a:lvl1pPr marL="0" indent="126935">
              <a:spcBef>
                <a:spcPts val="533"/>
              </a:spcBef>
              <a:spcAft>
                <a:spcPts val="1066"/>
              </a:spcAft>
              <a:buFont typeface="+mj-lt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949618205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431801" y="910402"/>
            <a:ext cx="11233150" cy="719988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54089141" name="Espace réservé pour une image  7"/>
          <p:cNvSpPr>
            <a:spLocks noGrp="1"/>
          </p:cNvSpPr>
          <p:nvPr>
            <p:ph type="pic" sz="quarter" idx="15"/>
          </p:nvPr>
        </p:nvSpPr>
        <p:spPr bwMode="auto">
          <a:xfrm>
            <a:off x="4175786" y="2276873"/>
            <a:ext cx="7488832" cy="3840426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150757205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Titre, sous-titre, textes 3, et graphiqu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037045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5831480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6" y="2276873"/>
            <a:ext cx="3360000" cy="3840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106420063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1290DD-BE4D-794B-919C-D565D1B9C67D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206053445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2" y="1664906"/>
            <a:ext cx="11232818" cy="323934"/>
          </a:xfrm>
        </p:spPr>
        <p:txBody>
          <a:bodyPr/>
          <a:lstStyle>
            <a:lvl1pPr marL="0" indent="126935">
              <a:spcBef>
                <a:spcPts val="533"/>
              </a:spcBef>
              <a:spcAft>
                <a:spcPts val="1066"/>
              </a:spcAft>
              <a:buFont typeface="+mj-lt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-191902">
              <a:spcBef>
                <a:spcPts val="800"/>
              </a:spcBef>
              <a:spcAft>
                <a:spcPts val="1066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682541986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431801" y="910402"/>
            <a:ext cx="11233150" cy="719988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02833950" name="Espace réservé du graphique 2"/>
          <p:cNvSpPr>
            <a:spLocks noGrp="1"/>
          </p:cNvSpPr>
          <p:nvPr>
            <p:ph type="chart" sz="quarter" idx="15"/>
          </p:nvPr>
        </p:nvSpPr>
        <p:spPr bwMode="auto">
          <a:xfrm>
            <a:off x="431370" y="2276873"/>
            <a:ext cx="7681384" cy="3839633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 graphique</a:t>
            </a:r>
            <a:endParaRPr/>
          </a:p>
        </p:txBody>
      </p:sp>
      <p:sp>
        <p:nvSpPr>
          <p:cNvPr id="60222235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3689455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99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50" b="1" cap="all"/>
            </a:lvl1pPr>
            <a:lvl2pPr marL="122704" indent="0">
              <a:spcBef>
                <a:spcPts val="666"/>
              </a:spcBef>
              <a:spcAft>
                <a:spcPts val="0"/>
              </a:spcAft>
              <a:buNone/>
              <a:defRPr sz="24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237913671" name="Connecteur droit 11"/>
          <p:cNvCxnSpPr/>
          <p:nvPr/>
        </p:nvCxnSpPr>
        <p:spPr bwMode="gray">
          <a:xfrm>
            <a:off x="431799" y="6379200"/>
            <a:ext cx="1123281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829099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98221-35EF-134F-B87A-568DECC70F29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87525899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930422055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240000" y="260649"/>
            <a:ext cx="3186385" cy="2011487"/>
          </a:xfrm>
          <a:prstGeom prst="rect">
            <a:avLst/>
          </a:prstGeom>
        </p:spPr>
      </p:pic>
      <p:sp>
        <p:nvSpPr>
          <p:cNvPr id="2097980834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149880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prstGeom prst="rect">
            <a:avLst/>
          </a:prstGeo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1614597769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5714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7325A3-5315-1B4B-A0D9-112471EB5837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82652363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80000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fill="norm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stroke="1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731" indent="-527731">
              <a:buFont typeface="+mj-lt"/>
              <a:buAutoNum type="arabicPeriod"/>
              <a:defRPr sz="43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3490312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95865950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22443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EA19884-7A29-DC4E-9311-A62E54788E52}" type="datetime1">
              <a:rPr lang="fr-FR"/>
              <a:t>09/10/2025</a:t>
            </a:fld>
            <a:endParaRPr lang="fr-FR"/>
          </a:p>
        </p:txBody>
      </p:sp>
      <p:sp>
        <p:nvSpPr>
          <p:cNvPr id="181842569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50"/>
            </a:lvl1pPr>
          </a:lstStyle>
          <a:p>
            <a:pPr>
              <a:defRPr/>
            </a:pPr>
            <a:r>
              <a:rPr lang="fr-FR"/>
              <a:t>Direction générale </a:t>
            </a:r>
            <a:endParaRPr/>
          </a:p>
          <a:p>
            <a:pPr>
              <a:defRPr/>
            </a:pPr>
            <a:r>
              <a:rPr lang="fr-FR"/>
              <a:t>de l’offre de soins</a:t>
            </a:r>
            <a:endParaRPr/>
          </a:p>
        </p:txBody>
      </p:sp>
      <p:sp>
        <p:nvSpPr>
          <p:cNvPr id="1024929687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2592173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5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861635702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476534" y="611000"/>
            <a:ext cx="5528605" cy="3490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7447416" name="Title 1"/>
          <p:cNvSpPr>
            <a:spLocks noGrp="1"/>
          </p:cNvSpPr>
          <p:nvPr>
            <p:ph type="ctrTitle"/>
          </p:nvPr>
        </p:nvSpPr>
        <p:spPr bwMode="auto"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003622355" name="Subtitle 2"/>
          <p:cNvSpPr>
            <a:spLocks noGrp="1"/>
          </p:cNvSpPr>
          <p:nvPr>
            <p:ph type="subTitle" idx="1"/>
          </p:nvPr>
        </p:nvSpPr>
        <p:spPr bwMode="auto"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9666681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C8F1BE-498F-45B7-8000-3D221747BA2B}" type="datetimeFigureOut">
              <a:rPr lang="fr-FR"/>
              <a:t>09/10/2025</a:t>
            </a:fld>
            <a:endParaRPr lang="fr-FR"/>
          </a:p>
        </p:txBody>
      </p:sp>
      <p:sp>
        <p:nvSpPr>
          <p:cNvPr id="91297650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2117950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 fill="norm" stroke="1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757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529540"/>
            <a:ext cx="779766" cy="365125"/>
          </a:xfrm>
        </p:spPr>
        <p:txBody>
          <a:bodyPr/>
          <a:lstStyle/>
          <a:p>
            <a:pPr>
              <a:defRPr/>
            </a:pPr>
            <a:fld id="{F801D6E0-1812-4AC7-862F-F0E08BCDF4B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3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064616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2"/>
            <a:ext cx="11233150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551687294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/>
          </a:p>
        </p:txBody>
      </p:sp>
      <p:sp>
        <p:nvSpPr>
          <p:cNvPr id="62092027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602798609" name="Connecteur droit 9"/>
          <p:cNvCxnSpPr/>
          <p:nvPr/>
        </p:nvCxnSpPr>
        <p:spPr bwMode="gray">
          <a:xfrm>
            <a:off x="431799" y="6379200"/>
            <a:ext cx="1123281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754308" name="Espace réservé du titre 11"/>
          <p:cNvSpPr>
            <a:spLocks noGrp="1"/>
          </p:cNvSpPr>
          <p:nvPr>
            <p:ph type="title"/>
          </p:nvPr>
        </p:nvSpPr>
        <p:spPr bwMode="auto">
          <a:xfrm>
            <a:off x="431801" y="910402"/>
            <a:ext cx="11233150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Titre </a:t>
            </a:r>
            <a:endParaRPr/>
          </a:p>
        </p:txBody>
      </p:sp>
      <p:sp>
        <p:nvSpPr>
          <p:cNvPr id="1467104169" name="Espace réservé de la date 1"/>
          <p:cNvSpPr>
            <a:spLocks noGrp="1"/>
          </p:cNvSpPr>
          <p:nvPr>
            <p:ph type="dt" sz="half" idx="2"/>
          </p:nvPr>
        </p:nvSpPr>
        <p:spPr bwMode="auto">
          <a:xfrm>
            <a:off x="420937" y="6378000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cxnSp>
        <p:nvCxnSpPr>
          <p:cNvPr id="1565060429" name="Connecteur droit 8"/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6057241" name="Image 12"/>
          <p:cNvPicPr>
            <a:picLocks noChangeAspect="1"/>
          </p:cNvPicPr>
          <p:nvPr/>
        </p:nvPicPr>
        <p:blipFill>
          <a:blip r:embed="rId10"/>
          <a:stretch/>
        </p:blipFill>
        <p:spPr bwMode="gray">
          <a:xfrm>
            <a:off x="384000" y="68628"/>
            <a:ext cx="1262533" cy="797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1" ftr="1" hdr="0" sldNum="1"/>
  <p:txStyles>
    <p:titleStyle>
      <a:lvl1pPr marL="19041" indent="0" algn="l" defTabSz="1218579" rtl="0">
        <a:lnSpc>
          <a:spcPct val="90000"/>
        </a:lnSpc>
        <a:spcBef>
          <a:spcPts val="0"/>
        </a:spcBef>
        <a:buNone/>
        <a:defRPr sz="33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04" indent="0" algn="l" defTabSz="1218579" rtl="0">
        <a:lnSpc>
          <a:spcPct val="100000"/>
        </a:lnSpc>
        <a:spcBef>
          <a:spcPts val="0"/>
        </a:spcBef>
        <a:spcAft>
          <a:spcPts val="666"/>
        </a:spcAft>
        <a:buFont typeface="Arial"/>
        <a:buNone/>
        <a:defRPr sz="1850" b="0">
          <a:solidFill>
            <a:schemeClr val="tx1"/>
          </a:solidFill>
          <a:latin typeface="+mn-lt"/>
          <a:ea typeface="+mn-ea"/>
          <a:cs typeface="+mn-cs"/>
        </a:defRPr>
      </a:lvl1pPr>
      <a:lvl2pPr marL="468362" indent="-228484" algn="l" defTabSz="1218579" rtl="0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08240" indent="-228484" algn="l" defTabSz="1218579" rtl="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/>
        <a:buChar char="§"/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948117" indent="-228484" algn="l" defTabSz="1218579" rtl="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4pPr>
      <a:lvl5pPr marL="1235971" indent="-228484" algn="l" defTabSz="1218579" rtl="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/>
        <a:buChar char="§"/>
        <a:defRPr sz="950">
          <a:solidFill>
            <a:schemeClr val="tx1"/>
          </a:solidFill>
          <a:latin typeface="+mn-lt"/>
          <a:ea typeface="+mn-ea"/>
          <a:cs typeface="+mn-cs"/>
        </a:defRPr>
      </a:lvl5pPr>
      <a:lvl6pPr marL="3351093" indent="-304644" algn="l" defTabSz="1218579" rtl="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0382" indent="-304644" algn="l" defTabSz="1218579" rtl="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265027" indent="0" algn="l" defTabSz="1218579" rtl="0">
        <a:spcBef>
          <a:spcPts val="0"/>
        </a:spcBef>
        <a:buFont typeface="Arial"/>
        <a:buNone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78961" indent="-304644" algn="l" defTabSz="1218579" rtl="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290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8579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7869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158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6448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5737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5027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4317" algn="l" defTabSz="1218579" rtl="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73854509" name="Group 22"/>
          <p:cNvGrpSpPr/>
          <p:nvPr/>
        </p:nvGrpSpPr>
        <p:grpSpPr bwMode="auto"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 fill="norm" stroke="1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 fill="norm" stroke="1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 fill="norm" stroke="1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 fill="norm" stroke="1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 fill="norm" stroke="1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 fill="norm" stroke="1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 fill="norm" stroke="1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 fill="norm" stroke="1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 fill="norm" stroke="1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 fill="norm" stroke="1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fill="norm" stroke="1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 fill="norm" stroke="1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6876688" name="Group 9"/>
          <p:cNvGrpSpPr/>
          <p:nvPr/>
        </p:nvGrpSpPr>
        <p:grpSpPr bwMode="auto"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 fill="norm" stroke="1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 fill="norm" stroke="1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 fill="norm" stroke="1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 fill="norm" stroke="1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 fill="norm" stroke="1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 fill="norm" stroke="1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 fill="norm" stroke="1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 fill="norm" stroke="1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 fill="norm" stroke="1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 fill="norm" stroke="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fill="norm" stroke="1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 fill="norm" stroke="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04343076" name="Rectangle 6"/>
          <p:cNvSpPr/>
          <p:nvPr/>
        </p:nvSpPr>
        <p:spPr bwMode="auto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5832390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8192543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30663102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58D49A-5A7A-574D-A0ED-52B5C1EFA876}" type="datetime1">
              <a:rPr lang="fr-FR" cap="all"/>
              <a:t>09/10/2025</a:t>
            </a:fld>
            <a:endParaRPr lang="fr-FR" cap="all"/>
          </a:p>
        </p:txBody>
      </p:sp>
      <p:sp>
        <p:nvSpPr>
          <p:cNvPr id="104504996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Direction générale de l’offre de soins</a:t>
            </a:r>
            <a:endParaRPr lang="fr-FR"/>
          </a:p>
        </p:txBody>
      </p:sp>
      <p:sp>
        <p:nvSpPr>
          <p:cNvPr id="17748668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31812" y="787782"/>
            <a:ext cx="779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</p:sldLayoutIdLst>
  <p:hf dt="1" ftr="1" hdr="0" sldNum="1"/>
  <p:txStyles>
    <p:titleStyle>
      <a:lvl1pPr algn="l" defTabSz="457200" rtl="0">
        <a:spcBef>
          <a:spcPts val="0"/>
        </a:spcBef>
        <a:buNone/>
        <a:defRPr sz="3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https://sante.gouv.fr/soins-et-maladies/prises-en-charge-specialisees/douleur/article/les-structures-specialisees-douleur-chronique-sdc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cadeven.com/elearning/douleur-et-endometriose" TargetMode="External"/><Relationship Id="rId4" Type="http://schemas.openxmlformats.org/officeDocument/2006/relationships/hyperlink" Target="https://endosudpaca.fr/" TargetMode="External"/><Relationship Id="rId5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michele.marcot@endosudpaca.fr" TargetMode="External"/><Relationship Id="rId4" Type="http://schemas.openxmlformats.org/officeDocument/2006/relationships/hyperlink" Target="mailto:contact@endosudpaca.fr" TargetMode="External"/><Relationship Id="rId5" Type="http://schemas.openxmlformats.org/officeDocument/2006/relationships/hyperlink" Target="mailto:laure.fabre@endosudpaca.fr" TargetMode="External"/><Relationship Id="rId6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8.png"/><Relationship Id="rId7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dosudpaca.fr/lannuaire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marie.margaillan@chicas-gap.fr" TargetMode="External"/><Relationship Id="rId4" Type="http://schemas.openxmlformats.org/officeDocument/2006/relationships/hyperlink" Target="mailto:gserboli@ch-briancon.fr" TargetMode="External"/><Relationship Id="rId5" Type="http://schemas.openxmlformats.org/officeDocument/2006/relationships/hyperlink" Target="mailto:Delotte.j@chu-nice.fr" TargetMode="External"/><Relationship Id="rId6" Type="http://schemas.openxmlformats.org/officeDocument/2006/relationships/hyperlink" Target="mailto:sylvaintassy@gmail.com" TargetMode="External"/><Relationship Id="rId7" Type="http://schemas.openxmlformats.org/officeDocument/2006/relationships/hyperlink" Target="mailto:y.fouche@tzanck.org" TargetMode="External"/><Relationship Id="rId8" Type="http://schemas.openxmlformats.org/officeDocument/2006/relationships/hyperlink" Target="mailto:O.TOULLALAN@ch-cannes.fr" TargetMode="External"/><Relationship Id="rId9" Type="http://schemas.openxmlformats.org/officeDocument/2006/relationships/hyperlink" Target="mailto:as.azuar@ch-grasse.fr" TargetMode="External"/><Relationship Id="rId10" Type="http://schemas.openxmlformats.org/officeDocument/2006/relationships/hyperlink" Target="mailto:k.guillez@ch-menton.fr" TargetMode="External"/><Relationship Id="rId11" Type="http://schemas.openxmlformats.org/officeDocument/2006/relationships/hyperlink" Target="mailto:Laurence.piechon@aphm.fr" TargetMode="External"/><Relationship Id="rId12" Type="http://schemas.openxmlformats.org/officeDocument/2006/relationships/hyperlink" Target="mailto:Audrey.pivano@ap-hm.fr" TargetMode="External"/><Relationship Id="rId13" Type="http://schemas.openxmlformats.org/officeDocument/2006/relationships/hyperlink" Target="mailto:bricegurriet@me.com" TargetMode="External"/><Relationship Id="rId14" Type="http://schemas.openxmlformats.org/officeDocument/2006/relationships/hyperlink" Target="mailto:a.lazard@hopital-europeen.fr" TargetMode="External"/><Relationship Id="rId15" Type="http://schemas.openxmlformats.org/officeDocument/2006/relationships/hyperlink" Target="mailto:maximemarcelli@icloud.com" TargetMode="External"/><Relationship Id="rId16" Type="http://schemas.openxmlformats.org/officeDocument/2006/relationships/hyperlink" Target="mailto:c.leveque.chir@gmail.com" TargetMode="External"/><Relationship Id="rId17" Type="http://schemas.openxmlformats.org/officeDocument/2006/relationships/hyperlink" Target="mailto:jeanphilippeestrade@me.com" TargetMode="External"/><Relationship Id="rId18" Type="http://schemas.openxmlformats.org/officeDocument/2006/relationships/hyperlink" Target="mailto:emilie.ricard@ch-salon.fr" TargetMode="External"/><Relationship Id="rId19" Type="http://schemas.openxmlformats.org/officeDocument/2006/relationships/hyperlink" Target="mailto:stefano.fatuzzo@ch-laciotat.fr" TargetMode="External"/><Relationship Id="rId20" Type="http://schemas.openxmlformats.org/officeDocument/2006/relationships/hyperlink" Target="mailto:thoperez63@gmail.com" TargetMode="External"/><Relationship Id="rId21" Type="http://schemas.openxmlformats.org/officeDocument/2006/relationships/hyperlink" Target="mailto:anne-sophie.maisonneuve@ch-aubagne.fr" TargetMode="External"/><Relationship Id="rId22" Type="http://schemas.openxmlformats.org/officeDocument/2006/relationships/hyperlink" Target="mailto:rahashojai@yahoo.com" TargetMode="External"/><Relationship Id="rId23" Type="http://schemas.openxmlformats.org/officeDocument/2006/relationships/hyperlink" Target="mailto:nathalie.lavergne@ch-martigues.fr" TargetMode="External"/><Relationship Id="rId24" Type="http://schemas.openxmlformats.org/officeDocument/2006/relationships/hyperlink" Target="mailto:Valerie.verlomme@ch-toulon.fr" TargetMode="External"/><Relationship Id="rId25" Type="http://schemas.openxmlformats.org/officeDocument/2006/relationships/hyperlink" Target="mailto:secretariat.docmanrique@gmail.com" TargetMode="External"/><Relationship Id="rId26" Type="http://schemas.openxmlformats.org/officeDocument/2006/relationships/hyperlink" Target="mailto:vincent.brard@chibll.fr" TargetMode="External"/><Relationship Id="rId27" Type="http://schemas.openxmlformats.org/officeDocument/2006/relationships/hyperlink" Target="mailto:cyrille.desveaux@ch-draguignan.fr" TargetMode="External"/><Relationship Id="rId28" Type="http://schemas.openxmlformats.org/officeDocument/2006/relationships/hyperlink" Target="mailto:catherine.guichard@chi-fsr.fr" TargetMode="External"/><Relationship Id="rId29" Type="http://schemas.openxmlformats.org/officeDocument/2006/relationships/hyperlink" Target="mailto:pr.olivier.donnez@gmail.com" TargetMode="External"/><Relationship Id="rId30" Type="http://schemas.openxmlformats.org/officeDocument/2006/relationships/hyperlink" Target="mailto:a.bontoux@ch-carpentras.fr" TargetMode="External"/><Relationship Id="rId31" Type="http://schemas.openxmlformats.org/officeDocument/2006/relationships/hyperlink" Target="mailto:SDON@ch-orang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398045" name="Titre 1"/>
          <p:cNvSpPr>
            <a:spLocks noGrp="1"/>
          </p:cNvSpPr>
          <p:nvPr>
            <p:ph type="ctrTitle" idx="4294967295"/>
          </p:nvPr>
        </p:nvSpPr>
        <p:spPr bwMode="auto">
          <a:xfrm>
            <a:off x="1799006" y="720146"/>
            <a:ext cx="9711560" cy="10368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100" b="1"/>
              <a:t>Présentation du dispositif </a:t>
            </a:r>
            <a:r>
              <a:rPr lang="fr-FR" sz="3100" b="1"/>
              <a:t>EndoSud</a:t>
            </a:r>
            <a:r>
              <a:rPr lang="fr-FR" sz="3100" b="1"/>
              <a:t> PACA :</a:t>
            </a:r>
            <a:br>
              <a:rPr lang="fr-FR" sz="3100" b="1"/>
            </a:br>
            <a:r>
              <a:rPr lang="fr-FR" sz="3100" b="1"/>
              <a:t> Mise en place de la filière</a:t>
            </a:r>
            <a:br>
              <a:rPr lang="fr-FR" sz="2000" b="1">
                <a:latin typeface="Calibri"/>
                <a:ea typeface="Calibri"/>
                <a:cs typeface="Calibri"/>
              </a:rPr>
            </a:br>
            <a:endParaRPr lang="fr-FR" sz="2000" b="1">
              <a:latin typeface="Calibri"/>
              <a:ea typeface="Calibri"/>
              <a:cs typeface="Calibri"/>
            </a:endParaRPr>
          </a:p>
        </p:txBody>
      </p:sp>
      <p:pic>
        <p:nvPicPr>
          <p:cNvPr id="1260847178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66483" y="1930795"/>
            <a:ext cx="6176606" cy="2135301"/>
          </a:xfrm>
          <a:prstGeom prst="rect">
            <a:avLst/>
          </a:prstGeom>
        </p:spPr>
      </p:pic>
      <p:sp>
        <p:nvSpPr>
          <p:cNvPr id="1342040545" name="Rectangle 2"/>
          <p:cNvSpPr/>
          <p:nvPr/>
        </p:nvSpPr>
        <p:spPr bwMode="auto">
          <a:xfrm>
            <a:off x="3863774" y="4413664"/>
            <a:ext cx="5582024" cy="52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latin typeface="Calibri"/>
                <a:ea typeface="Calibri"/>
                <a:cs typeface="Calibri"/>
              </a:rPr>
              <a:t>Dispositif expert régional à la prise en charge de l’endométriose en PACA</a:t>
            </a:r>
            <a:endParaRPr/>
          </a:p>
        </p:txBody>
      </p:sp>
      <p:pic>
        <p:nvPicPr>
          <p:cNvPr id="1721206021" name="Image 4" descr="Opération H'MENT FIERS ! 20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280634" y="5807252"/>
            <a:ext cx="2406871" cy="50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7870836" name="Titre 1"/>
          <p:cNvSpPr>
            <a:spLocks noGrp="1"/>
          </p:cNvSpPr>
          <p:nvPr>
            <p:ph type="title"/>
          </p:nvPr>
        </p:nvSpPr>
        <p:spPr bwMode="auto">
          <a:xfrm>
            <a:off x="2677007" y="631946"/>
            <a:ext cx="8911687" cy="6432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b="1"/>
              <a:t>Les SDC labellisées de PACA</a:t>
            </a:r>
            <a:endParaRPr/>
          </a:p>
        </p:txBody>
      </p:sp>
      <p:pic>
        <p:nvPicPr>
          <p:cNvPr id="129135804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40432" y="1374051"/>
            <a:ext cx="7863386" cy="4537877"/>
          </a:xfrm>
          <a:prstGeom prst="rect">
            <a:avLst/>
          </a:prstGeom>
        </p:spPr>
      </p:pic>
      <p:pic>
        <p:nvPicPr>
          <p:cNvPr id="613326788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8992" y="1835655"/>
            <a:ext cx="2699049" cy="3910274"/>
          </a:xfrm>
          <a:prstGeom prst="rect">
            <a:avLst/>
          </a:prstGeom>
        </p:spPr>
      </p:pic>
      <p:sp>
        <p:nvSpPr>
          <p:cNvPr id="1984243032" name="ZoneTexte 9"/>
          <p:cNvSpPr txBox="1"/>
          <p:nvPr/>
        </p:nvSpPr>
        <p:spPr bwMode="auto">
          <a:xfrm>
            <a:off x="1844906" y="6167862"/>
            <a:ext cx="1000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u="sng">
                <a:solidFill>
                  <a:srgbClr val="003296"/>
                </a:solidFill>
                <a:hlinkClick r:id="rId5" tooltip=""/>
              </a:rPr>
              <a:t>https://sante.gouv.fr/soins-et-maladies/prises-en-charge-specialisees/douleur/article/les-structures-specialisees-douleur-chronique-sdc</a:t>
            </a:r>
            <a:r>
              <a:rPr lang="fr-FR" sz="1200">
                <a:solidFill>
                  <a:srgbClr val="003296"/>
                </a:solidFill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070040" name="Titre 1"/>
          <p:cNvSpPr>
            <a:spLocks noGrp="1"/>
          </p:cNvSpPr>
          <p:nvPr>
            <p:ph type="title"/>
          </p:nvPr>
        </p:nvSpPr>
        <p:spPr bwMode="auto">
          <a:xfrm>
            <a:off x="2346750" y="502466"/>
            <a:ext cx="9750657" cy="5623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b="1"/>
              <a:t>Soutenir les professionnels de santé pour leur permettre de soutenir leurs patientes</a:t>
            </a:r>
            <a:endParaRPr/>
          </a:p>
        </p:txBody>
      </p:sp>
      <p:sp>
        <p:nvSpPr>
          <p:cNvPr id="344775948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2606566" y="1618594"/>
            <a:ext cx="8135007" cy="4753894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  <a:defRPr/>
            </a:pPr>
            <a:r>
              <a:rPr lang="fr-FR" sz="1800" b="1">
                <a:solidFill>
                  <a:schemeClr val="tx1"/>
                </a:solidFill>
                <a:latin typeface="Calibri"/>
                <a:ea typeface="Calibri"/>
              </a:rPr>
              <a:t>Amélioration des pratiques / Actions de formation</a:t>
            </a:r>
            <a:endParaRPr/>
          </a:p>
          <a:p>
            <a:pPr marL="457200" lvl="1" indent="0">
              <a:buNone/>
              <a:defRPr/>
            </a:pPr>
            <a:br>
              <a:rPr lang="fr-FR" sz="1200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 sz="17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</a:t>
            </a:r>
            <a:r>
              <a:rPr lang="fr-FR" sz="17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ormations</a:t>
            </a:r>
            <a:endParaRPr lang="fr-FR" sz="17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buFont typeface="Wingdings"/>
              <a:buChar char="Ø"/>
              <a:defRPr/>
            </a:pPr>
            <a:r>
              <a:rPr lang="fr-FR" sz="1700">
                <a:latin typeface="Calibri"/>
                <a:ea typeface="Calibri"/>
                <a:cs typeface="Calibri"/>
              </a:rPr>
              <a:t>niveau sentinelle: médecins et IDE scolaires, à venir pharmacies d’officine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fr-FR" sz="1700">
                <a:latin typeface="Calibri"/>
                <a:ea typeface="Calibri"/>
                <a:cs typeface="Calibri"/>
              </a:rPr>
              <a:t>niveau I de recours : sage femmes, médecine générale: à continuer, renforcer les compétences: boite à outils (accès professionnel)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fr-FR" sz="1700">
                <a:latin typeface="Calibri"/>
                <a:ea typeface="Calibri"/>
                <a:cs typeface="Calibri"/>
              </a:rPr>
              <a:t>niveau spécialisé: douleur, imagerie, fertilité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fr-FR" sz="1800">
                <a:latin typeface="Calibri"/>
                <a:ea typeface="Calibri"/>
              </a:rPr>
              <a:t>webinar « imagerie »</a:t>
            </a:r>
            <a:endParaRPr lang="fr-FR" sz="1700">
              <a:latin typeface="Calibri"/>
              <a:ea typeface="Calibri"/>
              <a:cs typeface="Calibri"/>
            </a:endParaRPr>
          </a:p>
          <a:p>
            <a:pPr lvl="1">
              <a:buFont typeface="Wingdings"/>
              <a:buChar char="Ø"/>
              <a:defRPr/>
            </a:pPr>
            <a:r>
              <a:rPr lang="fr-FR" sz="1700">
                <a:latin typeface="Calibri"/>
                <a:ea typeface="Calibri"/>
                <a:cs typeface="Calibri"/>
              </a:rPr>
              <a:t>journées « douleur »: création d’un MOOC </a:t>
            </a:r>
            <a:r>
              <a:rPr lang="fr-FR" sz="1700" u="sng">
                <a:latin typeface="Calibri"/>
                <a:ea typeface="Calibri"/>
                <a:cs typeface="Calibri"/>
                <a:hlinkClick r:id="rId3" tooltip=""/>
              </a:rPr>
              <a:t>E-learning </a:t>
            </a:r>
            <a:r>
              <a:rPr lang="fr-FR" sz="1700" i="1" u="sng">
                <a:latin typeface="Calibri"/>
                <a:ea typeface="Calibri"/>
                <a:cs typeface="Calibri"/>
                <a:hlinkClick r:id="rId3" tooltip=""/>
              </a:rPr>
              <a:t>Douleur et endométriose</a:t>
            </a:r>
            <a:endParaRPr lang="fr-FR" sz="1600">
              <a:solidFill>
                <a:schemeClr val="tx1"/>
              </a:solidFill>
              <a:latin typeface="Calibri"/>
              <a:ea typeface="Calibri"/>
            </a:endParaRPr>
          </a:p>
          <a:p>
            <a:pPr lvl="1">
              <a:buFont typeface="Wingdings"/>
              <a:buChar char="Ø"/>
              <a:defRPr/>
            </a:pPr>
            <a:r>
              <a:rPr lang="fr-FR" sz="1600">
                <a:solidFill>
                  <a:schemeClr val="tx1"/>
                </a:solidFill>
                <a:latin typeface="Calibri"/>
                <a:ea typeface="Calibri"/>
              </a:rPr>
              <a:t>journée régionale multidisciplinaire</a:t>
            </a:r>
            <a:endParaRPr/>
          </a:p>
          <a:p>
            <a:pPr marL="457200" lvl="1" indent="0">
              <a:buNone/>
              <a:defRPr/>
            </a:pPr>
            <a:endParaRPr lang="fr-FR" sz="1600" b="1" u="sng">
              <a:latin typeface="Calibri"/>
              <a:ea typeface="Calibri"/>
            </a:endParaRPr>
          </a:p>
          <a:p>
            <a:pPr marL="457200" lvl="1" indent="0">
              <a:buNone/>
              <a:defRPr/>
            </a:pPr>
            <a:r>
              <a:rPr lang="fr-FR" sz="1600" b="1">
                <a:solidFill>
                  <a:schemeClr val="tx1"/>
                </a:solidFill>
                <a:latin typeface="Calibri"/>
                <a:ea typeface="Calibri"/>
              </a:rPr>
              <a:t>Actions d’évaluation des pratiques </a:t>
            </a:r>
            <a:br>
              <a:rPr lang="fr-FR" sz="1600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- </a:t>
            </a:r>
            <a:r>
              <a:rPr lang="fr-FR" sz="1600">
                <a:solidFill>
                  <a:schemeClr val="tx1"/>
                </a:solidFill>
                <a:latin typeface="Calibri"/>
                <a:ea typeface="Calibri"/>
              </a:rPr>
              <a:t>revue de dossiers type RETEX : 2 soirées</a:t>
            </a:r>
            <a:br>
              <a:rPr lang="fr-FR" sz="1600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 sz="1600">
                <a:solidFill>
                  <a:schemeClr val="tx1"/>
                </a:solidFill>
                <a:latin typeface="Calibri"/>
                <a:ea typeface="Calibri"/>
              </a:rPr>
              <a:t>- définition d’indicateurs communs via la fiche RCP commune</a:t>
            </a:r>
            <a:endParaRPr/>
          </a:p>
          <a:p>
            <a:pPr marL="457200" lvl="1" indent="0">
              <a:buNone/>
              <a:defRPr/>
            </a:pPr>
            <a:endParaRPr lang="fr-FR" sz="1600">
              <a:latin typeface="Calibri"/>
              <a:ea typeface="Calibri"/>
            </a:endParaRPr>
          </a:p>
          <a:p>
            <a:pPr marL="457200" lvl="1" indent="0">
              <a:buNone/>
              <a:defRPr/>
            </a:pPr>
            <a:r>
              <a:rPr lang="fr-FR" sz="1600" b="1">
                <a:solidFill>
                  <a:schemeClr val="tx1"/>
                </a:solidFill>
                <a:latin typeface="Calibri"/>
                <a:ea typeface="Calibri"/>
              </a:rPr>
              <a:t>Constitution d’annuaires </a:t>
            </a:r>
            <a:r>
              <a:rPr lang="fr-FR" sz="1600">
                <a:solidFill>
                  <a:schemeClr val="tx1"/>
                </a:solidFill>
                <a:latin typeface="Calibri"/>
                <a:ea typeface="Calibri"/>
              </a:rPr>
              <a:t>(accès grand public et professionnel) </a:t>
            </a:r>
            <a:r>
              <a:rPr lang="fr-FR" sz="1600" u="sng">
                <a:solidFill>
                  <a:schemeClr val="tx1"/>
                </a:solidFill>
                <a:latin typeface="Calibri"/>
                <a:ea typeface="Calibri"/>
                <a:hlinkClick r:id="rId4" tooltip=""/>
              </a:rPr>
              <a:t>https://endosudpaca.fr/</a:t>
            </a:r>
            <a:r>
              <a:rPr lang="fr-FR" sz="1600">
                <a:solidFill>
                  <a:schemeClr val="tx1"/>
                </a:solidFill>
                <a:latin typeface="Calibri"/>
                <a:ea typeface="Calibri"/>
              </a:rPr>
              <a:t>	</a:t>
            </a:r>
            <a:endParaRPr lang="fr-FR" sz="1600">
              <a:solidFill>
                <a:schemeClr val="tx1"/>
              </a:solidFill>
            </a:endParaRPr>
          </a:p>
        </p:txBody>
      </p:sp>
      <p:pic>
        <p:nvPicPr>
          <p:cNvPr id="1731045310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741573" y="5964481"/>
            <a:ext cx="1088973" cy="39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0918653" name="Titre 4"/>
          <p:cNvSpPr>
            <a:spLocks noGrp="1"/>
          </p:cNvSpPr>
          <p:nvPr>
            <p:ph type="title" idx="4294967295"/>
          </p:nvPr>
        </p:nvSpPr>
        <p:spPr bwMode="auto">
          <a:xfrm>
            <a:off x="1276350" y="672663"/>
            <a:ext cx="10915650" cy="672662"/>
          </a:xfrm>
        </p:spPr>
        <p:txBody>
          <a:bodyPr>
            <a:normAutofit/>
          </a:bodyPr>
          <a:lstStyle/>
          <a:p>
            <a:pPr marL="914400" lvl="2">
              <a:defRPr/>
            </a:pPr>
            <a:r>
              <a:rPr lang="fr-FR" sz="3100" b="1">
                <a:solidFill>
                  <a:srgbClr val="003296"/>
                </a:solidFill>
                <a:latin typeface="Calibri"/>
                <a:ea typeface="Calibri"/>
              </a:rPr>
              <a:t>    </a:t>
            </a: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Axes de travail 2025/2026 en PACA </a:t>
            </a:r>
            <a:endParaRPr/>
          </a:p>
        </p:txBody>
      </p:sp>
      <p:sp>
        <p:nvSpPr>
          <p:cNvPr id="1956102650" name="Espace réservé du texte 2"/>
          <p:cNvSpPr>
            <a:spLocks noGrp="1"/>
          </p:cNvSpPr>
          <p:nvPr>
            <p:ph type="body" idx="4294967295"/>
          </p:nvPr>
        </p:nvSpPr>
        <p:spPr bwMode="auto">
          <a:xfrm>
            <a:off x="1524000" y="1513490"/>
            <a:ext cx="9753600" cy="48978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300" b="1">
              <a:solidFill>
                <a:srgbClr val="F4826E"/>
              </a:solidFill>
              <a:latin typeface="Arial"/>
              <a:ea typeface="+mj-ea"/>
              <a:cs typeface="Arial"/>
            </a:endParaRPr>
          </a:p>
          <a:p>
            <a:pPr lvl="2">
              <a:buFont typeface="Wingdings"/>
              <a:buChar char="ü"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Poursuite de la structuration de la filière endométriose en PACA </a:t>
            </a:r>
            <a:endParaRPr/>
          </a:p>
          <a:p>
            <a:pPr lvl="2">
              <a:defRPr/>
            </a:pPr>
            <a:endParaRPr lang="fr-FR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2">
              <a:buFont typeface="Wingdings"/>
              <a:buChar char="ü"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Poursuite de la démarche Qualité mise en place à travers les RCP au sein des établissements de la filière + formation des professionnels</a:t>
            </a:r>
            <a:endParaRPr/>
          </a:p>
          <a:p>
            <a:pPr marL="914400" lvl="2" indent="0">
              <a:buNone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/>
          </a:p>
          <a:p>
            <a:pPr lvl="2">
              <a:buFont typeface="Wingdings"/>
              <a:buChar char="ü"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Poursuite des travaux menés dans le cadre des commissions douleur, imagerie, usagers, recherche, kinés</a:t>
            </a:r>
            <a:endParaRPr/>
          </a:p>
          <a:p>
            <a:pPr lvl="2">
              <a:defRPr/>
            </a:pPr>
            <a:endParaRPr lang="fr-FR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2">
              <a:buFont typeface="Wingdings"/>
              <a:buChar char="ü"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Bilan des expérimentations territoriales existantes et à venir</a:t>
            </a:r>
            <a:endParaRPr/>
          </a:p>
          <a:p>
            <a:pPr lvl="2">
              <a:defRPr/>
            </a:pPr>
            <a:endParaRPr lang="fr-FR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2">
              <a:buFont typeface="Wingdings"/>
              <a:buChar char="ü"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Renforcement du maillage sur le niveau 1 et 1+ de recours: intégrer de nouveaux partenaires: Rectorat, CPTS, MSP, CSS: conventionnement ?</a:t>
            </a:r>
            <a:endParaRPr/>
          </a:p>
          <a:p>
            <a:pPr lvl="2">
              <a:defRPr/>
            </a:pPr>
            <a:endParaRPr lang="fr-FR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2">
              <a:buFont typeface="Wingdings"/>
              <a:buChar char="ü"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Déploiement des programmes ETP de prise en charge de la douleur au sein de la filière Endométriose - cadre d’orientation national (DGOS mars 2025)</a:t>
            </a:r>
            <a:endParaRPr/>
          </a:p>
          <a:p>
            <a:pPr lvl="2">
              <a:defRPr/>
            </a:pPr>
            <a:endParaRPr lang="fr-FR" sz="24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40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  <a:p>
            <a:pPr>
              <a:defRPr/>
            </a:pPr>
            <a:endParaRPr lang="fr-FR" sz="1600" b="1" i="1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fr-FR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1348371" name="Titre 1"/>
          <p:cNvSpPr>
            <a:spLocks noGrp="1"/>
          </p:cNvSpPr>
          <p:nvPr>
            <p:ph type="title"/>
          </p:nvPr>
        </p:nvSpPr>
        <p:spPr bwMode="auto">
          <a:xfrm>
            <a:off x="2049517" y="2205894"/>
            <a:ext cx="10142483" cy="1468800"/>
          </a:xfrm>
        </p:spPr>
        <p:txBody>
          <a:bodyPr/>
          <a:lstStyle/>
          <a:p>
            <a:pPr>
              <a:defRPr/>
            </a:pPr>
            <a:r>
              <a:rPr lang="fr-FR" b="1"/>
              <a:t>Merci de rejoindre l’aventure </a:t>
            </a:r>
            <a:r>
              <a:rPr lang="fr-FR" b="1"/>
              <a:t>EndoSud</a:t>
            </a:r>
            <a:r>
              <a:rPr lang="fr-FR" b="1"/>
              <a:t> !!</a:t>
            </a:r>
            <a:endParaRPr/>
          </a:p>
        </p:txBody>
      </p:sp>
      <p:pic>
        <p:nvPicPr>
          <p:cNvPr id="1568416461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31054" y="4666594"/>
            <a:ext cx="3272118" cy="1135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600030" name="Titre 1"/>
          <p:cNvSpPr>
            <a:spLocks noGrp="1"/>
          </p:cNvSpPr>
          <p:nvPr>
            <p:ph type="title"/>
          </p:nvPr>
        </p:nvSpPr>
        <p:spPr bwMode="auto">
          <a:xfrm>
            <a:off x="2204042" y="697682"/>
            <a:ext cx="8911687" cy="6161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b="1"/>
              <a:t>Endométriose : les filières pourquoi et comment ?</a:t>
            </a:r>
            <a:endParaRPr/>
          </a:p>
        </p:txBody>
      </p:sp>
      <p:sp>
        <p:nvSpPr>
          <p:cNvPr id="106005613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502978" y="1636670"/>
            <a:ext cx="10001633" cy="48562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L’endométriose est une </a:t>
            </a:r>
            <a:r>
              <a:rPr lang="fr-FR" b="1">
                <a:solidFill>
                  <a:schemeClr val="tx1"/>
                </a:solidFill>
                <a:latin typeface="Calibri"/>
                <a:ea typeface="Calibri"/>
              </a:rPr>
              <a:t>pathologie féminine chronique inflammatoire </a:t>
            </a: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caractérisée par la présence à l’extérieur de l’utérus de tissu semblable à l’endomètre qui peut coloniser </a:t>
            </a:r>
            <a:r>
              <a:rPr lang="fr-FR" b="1">
                <a:solidFill>
                  <a:schemeClr val="tx1"/>
                </a:solidFill>
                <a:latin typeface="Calibri"/>
                <a:ea typeface="Calibri"/>
              </a:rPr>
              <a:t>les organes génitaux et non génitaux.</a:t>
            </a: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 La pathologie se manifeste chez les femmes en âge de procréer car liée aux menstruations. Elle se manifeste par des douleurs pelviennes intensifiées par les règles et qui peuvent se chroniciser. </a:t>
            </a:r>
            <a:endParaRPr/>
          </a:p>
          <a:p>
            <a:pPr marL="0" indent="0" algn="just">
              <a:buNone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Elle est caractérisée par </a:t>
            </a:r>
            <a:r>
              <a:rPr lang="fr-FR" b="1">
                <a:solidFill>
                  <a:schemeClr val="tx1"/>
                </a:solidFill>
                <a:latin typeface="Calibri"/>
                <a:ea typeface="Calibri"/>
              </a:rPr>
              <a:t>un retard au diagnostic </a:t>
            </a: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et </a:t>
            </a:r>
            <a:r>
              <a:rPr lang="fr-FR" b="1">
                <a:solidFill>
                  <a:schemeClr val="tx1"/>
                </a:solidFill>
                <a:latin typeface="Calibri"/>
                <a:ea typeface="Calibri"/>
              </a:rPr>
              <a:t>une errance médicale </a:t>
            </a: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de plusieurs années entrainant des risques de douleurs chroniques et d’infertilité impactant sur la qualité de vie.</a:t>
            </a:r>
            <a:endParaRPr/>
          </a:p>
          <a:p>
            <a:pPr marL="0" indent="0">
              <a:buNone/>
              <a:defRPr/>
            </a:pPr>
            <a:r>
              <a:rPr lang="fr-FR" b="1">
                <a:solidFill>
                  <a:schemeClr val="tx1"/>
                </a:solidFill>
                <a:latin typeface="Calibri"/>
                <a:ea typeface="Calibri"/>
              </a:rPr>
              <a:t>Il faut donc la prendre en charge au plus tôt</a:t>
            </a: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 !</a:t>
            </a:r>
            <a:endParaRPr/>
          </a:p>
          <a:p>
            <a:pPr marL="0" indent="0">
              <a:buNone/>
              <a:defRPr/>
            </a:pP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C’est une pathologie encore </a:t>
            </a:r>
            <a:r>
              <a:rPr lang="fr-FR" b="1">
                <a:solidFill>
                  <a:schemeClr val="tx1"/>
                </a:solidFill>
                <a:latin typeface="Calibri"/>
                <a:ea typeface="Calibri"/>
              </a:rPr>
              <a:t>assez méconnue, </a:t>
            </a: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la recherche reste un espoir !</a:t>
            </a:r>
            <a:endParaRPr/>
          </a:p>
          <a:p>
            <a:pPr marL="0" indent="0">
              <a:buNone/>
              <a:defRPr/>
            </a:pPr>
            <a:br>
              <a:rPr lang="fr-FR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La mobilisation +++ des associations de patientes et du corps médical a permis une dynamique auprès du ministère de la santé : </a:t>
            </a:r>
            <a:br>
              <a:rPr lang="fr-FR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		- Stratégie de Lutte contre l’endométriose,</a:t>
            </a:r>
            <a:br>
              <a:rPr lang="fr-FR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		- instruction de juillet 2022,</a:t>
            </a:r>
            <a:br>
              <a:rPr lang="fr-FR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fr-FR">
                <a:solidFill>
                  <a:schemeClr val="tx1"/>
                </a:solidFill>
                <a:latin typeface="Calibri"/>
                <a:ea typeface="Calibri"/>
              </a:rPr>
              <a:t>		- mise en place des filières de prise en charge de l’endométriose  sous l’égide des ARS (financement): 		toutes les régions doivent mettre en place une filière endométriose sur leur territoire (actuellement 		12 constituées).</a:t>
            </a:r>
            <a:br>
              <a:rPr lang="fr-FR" sz="1600">
                <a:solidFill>
                  <a:srgbClr val="002060"/>
                </a:solidFill>
                <a:latin typeface="Calibri"/>
                <a:ea typeface="Calibri"/>
              </a:rPr>
            </a:br>
            <a:endParaRPr lang="fr-FR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82099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189860116" name="Rectangle 6"/>
          <p:cNvSpPr/>
          <p:nvPr/>
        </p:nvSpPr>
        <p:spPr bwMode="auto">
          <a:xfrm>
            <a:off x="527048" y="235422"/>
            <a:ext cx="10550798" cy="6393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fr-FR" sz="2300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4180255" name="ZoneTexte 7"/>
          <p:cNvSpPr txBox="1"/>
          <p:nvPr/>
        </p:nvSpPr>
        <p:spPr bwMode="auto">
          <a:xfrm>
            <a:off x="1114154" y="684268"/>
            <a:ext cx="11493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Rappel stratégie nationale de lutte contre l'endométriose </a:t>
            </a:r>
            <a:endParaRPr/>
          </a:p>
          <a:p>
            <a:pPr algn="ctr">
              <a:defRPr/>
            </a:pP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cadre d’orientation</a:t>
            </a:r>
            <a:endParaRPr/>
          </a:p>
        </p:txBody>
      </p:sp>
      <p:sp>
        <p:nvSpPr>
          <p:cNvPr id="1136331967" name="ZoneTexte 3"/>
          <p:cNvSpPr txBox="1"/>
          <p:nvPr/>
        </p:nvSpPr>
        <p:spPr bwMode="auto">
          <a:xfrm>
            <a:off x="1581784" y="1987839"/>
            <a:ext cx="102609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/>
              <a:t>ENJEU :</a:t>
            </a:r>
            <a:endParaRPr lang="fr-FR" sz="1600"/>
          </a:p>
          <a:p>
            <a:pPr marL="285750" indent="-285750" algn="just">
              <a:buFont typeface="Wingdings"/>
              <a:buChar char="§"/>
              <a:defRPr/>
            </a:pPr>
            <a:r>
              <a:rPr lang="fr-FR" sz="1600"/>
              <a:t>Garantir un accès à une prise en charge adaptée et de qualité pour les personnes atteintes d’Endométriose, tout âge confondu</a:t>
            </a:r>
            <a:endParaRPr/>
          </a:p>
          <a:p>
            <a:pPr marL="285750" indent="-285750" algn="just">
              <a:buFont typeface="Wingdings"/>
              <a:buChar char="§"/>
              <a:defRPr/>
            </a:pPr>
            <a:r>
              <a:rPr lang="fr-FR" sz="1600"/>
              <a:t>Réduire les délais diagnostiques et améliorer le parcours en conformité avec les recommandations</a:t>
            </a:r>
            <a:endParaRPr/>
          </a:p>
          <a:p>
            <a:pPr marL="285750" indent="-285750" algn="just">
              <a:buFont typeface="Wingdings"/>
              <a:buChar char="§"/>
              <a:defRPr/>
            </a:pPr>
            <a:r>
              <a:rPr lang="fr-FR" sz="1600"/>
              <a:t>Construire une offre graduée dans les territoires, assurer la collaboration et la coordination des acteurs autour des situations individuelles, améliorer les pratiques professionnelles</a:t>
            </a:r>
            <a:endParaRPr/>
          </a:p>
        </p:txBody>
      </p:sp>
      <p:sp>
        <p:nvSpPr>
          <p:cNvPr id="1235418783" name="ZoneTexte 9"/>
          <p:cNvSpPr txBox="1"/>
          <p:nvPr/>
        </p:nvSpPr>
        <p:spPr bwMode="auto">
          <a:xfrm>
            <a:off x="4251867" y="1542398"/>
            <a:ext cx="6686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/>
              <a:t> </a:t>
            </a:r>
            <a:r>
              <a:rPr lang="fr-FR" sz="1600" i="1"/>
              <a:t>INSTRUCTION N° DGOS/R4/2022/183 du 12 juillet 2022 </a:t>
            </a:r>
            <a:endParaRPr/>
          </a:p>
        </p:txBody>
      </p:sp>
      <p:pic>
        <p:nvPicPr>
          <p:cNvPr id="403220671" name="Image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58828" y="3557499"/>
            <a:ext cx="4801696" cy="3296299"/>
          </a:xfrm>
          <a:prstGeom prst="rect">
            <a:avLst/>
          </a:prstGeom>
        </p:spPr>
      </p:pic>
      <p:sp>
        <p:nvSpPr>
          <p:cNvPr id="290256224" name="ZoneTexte 17"/>
          <p:cNvSpPr txBox="1"/>
          <p:nvPr/>
        </p:nvSpPr>
        <p:spPr bwMode="auto">
          <a:xfrm>
            <a:off x="2764854" y="3633608"/>
            <a:ext cx="851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5300">
              <a:defRPr/>
            </a:pP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Rappel missions des filières Endométriose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108256" name="Titre 1"/>
          <p:cNvSpPr>
            <a:spLocks noGrp="1"/>
          </p:cNvSpPr>
          <p:nvPr>
            <p:ph type="title"/>
          </p:nvPr>
        </p:nvSpPr>
        <p:spPr bwMode="auto">
          <a:xfrm>
            <a:off x="1686740" y="609771"/>
            <a:ext cx="8608314" cy="6514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/>
              <a:t>La filière en PACA</a:t>
            </a:r>
            <a:endParaRPr/>
          </a:p>
        </p:txBody>
      </p:sp>
      <p:sp>
        <p:nvSpPr>
          <p:cNvPr id="27970551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112579" y="1187668"/>
            <a:ext cx="9364718" cy="55245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371600" lvl="3" defTabSz="914400">
              <a:defRPr/>
            </a:pPr>
            <a:endParaRPr lang="fr-FR">
              <a:solidFill>
                <a:schemeClr val="tx1"/>
              </a:solidFill>
            </a:endParaRPr>
          </a:p>
          <a:p>
            <a:pPr marL="457200" lvl="1" defTabSz="914400">
              <a:defRPr/>
            </a:pPr>
            <a:r>
              <a:rPr lang="fr-FR" sz="1200">
                <a:solidFill>
                  <a:schemeClr val="tx1"/>
                </a:solidFill>
              </a:rPr>
              <a:t>Mobilisation antérieure à l’instruction de juillet 2022 de l’ARS et de 9 chirurgiens gynécologues qui fondent l’association loi 1901 : Réseau endométriose région Sud (</a:t>
            </a:r>
            <a:r>
              <a:rPr lang="fr-FR" sz="1200">
                <a:solidFill>
                  <a:schemeClr val="tx1"/>
                </a:solidFill>
              </a:rPr>
              <a:t>EndoSud</a:t>
            </a:r>
            <a:r>
              <a:rPr lang="fr-FR" sz="1200">
                <a:solidFill>
                  <a:schemeClr val="tx1"/>
                </a:solidFill>
              </a:rPr>
              <a:t>).</a:t>
            </a:r>
            <a:endParaRPr/>
          </a:p>
          <a:p>
            <a:pPr marL="457200" lvl="1" defTabSz="914400">
              <a:defRPr/>
            </a:pPr>
            <a:r>
              <a:rPr lang="fr-FR" sz="1200">
                <a:solidFill>
                  <a:schemeClr val="tx1"/>
                </a:solidFill>
              </a:rPr>
              <a:t>Les filières sont financées par les ARS, celle de PACA pour </a:t>
            </a:r>
            <a:r>
              <a:rPr lang="fr-FR" sz="1200">
                <a:solidFill>
                  <a:schemeClr val="tx1"/>
                </a:solidFill>
              </a:rPr>
              <a:t>EndoSud</a:t>
            </a:r>
            <a:r>
              <a:rPr lang="fr-FR" sz="1200">
                <a:solidFill>
                  <a:schemeClr val="tx1"/>
                </a:solidFill>
              </a:rPr>
              <a:t>.</a:t>
            </a:r>
            <a:endParaRPr/>
          </a:p>
          <a:p>
            <a:pPr marL="457200" lvl="1" defTabSz="914400">
              <a:defRPr/>
            </a:pPr>
            <a:r>
              <a:rPr lang="fr-FR" sz="1200">
                <a:solidFill>
                  <a:schemeClr val="tx1"/>
                </a:solidFill>
              </a:rPr>
              <a:t>Une gouvernance (Pr Agostini, </a:t>
            </a:r>
            <a:r>
              <a:rPr lang="fr-FR" sz="1200">
                <a:solidFill>
                  <a:schemeClr val="tx1"/>
                </a:solidFill>
              </a:rPr>
              <a:t>Drs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 sz="1200">
                <a:solidFill>
                  <a:schemeClr val="tx1"/>
                </a:solidFill>
              </a:rPr>
              <a:t>Piéchon</a:t>
            </a:r>
            <a:r>
              <a:rPr lang="fr-FR" sz="1200">
                <a:solidFill>
                  <a:schemeClr val="tx1"/>
                </a:solidFill>
              </a:rPr>
              <a:t>, </a:t>
            </a:r>
            <a:r>
              <a:rPr lang="fr-FR" sz="1200">
                <a:solidFill>
                  <a:schemeClr val="tx1"/>
                </a:solidFill>
              </a:rPr>
              <a:t>Mourtialon</a:t>
            </a:r>
            <a:r>
              <a:rPr lang="fr-FR" sz="1200">
                <a:solidFill>
                  <a:schemeClr val="tx1"/>
                </a:solidFill>
              </a:rPr>
              <a:t>, </a:t>
            </a:r>
            <a:r>
              <a:rPr lang="fr-FR" sz="1200">
                <a:solidFill>
                  <a:schemeClr val="tx1"/>
                </a:solidFill>
              </a:rPr>
              <a:t>Levêque</a:t>
            </a:r>
            <a:r>
              <a:rPr lang="fr-FR" sz="1200">
                <a:solidFill>
                  <a:schemeClr val="tx1"/>
                </a:solidFill>
              </a:rPr>
              <a:t>) </a:t>
            </a:r>
            <a:endParaRPr/>
          </a:p>
          <a:p>
            <a:pPr marL="457200" lvl="1" defTabSz="914400">
              <a:defRPr/>
            </a:pPr>
            <a:r>
              <a:rPr lang="fr-FR" sz="1200">
                <a:solidFill>
                  <a:schemeClr val="tx1"/>
                </a:solidFill>
              </a:rPr>
              <a:t>Une coordination régionale: mettre en place les actions de la filière selon la démarche qualité des actes et des soins choisie par la gouvernance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Michèle Marcot, coordinatrice régionale : </a:t>
            </a:r>
            <a:r>
              <a:rPr lang="fr-FR" sz="1200" u="sng">
                <a:solidFill>
                  <a:schemeClr val="tx1"/>
                </a:solidFill>
                <a:hlinkClick r:id="rId3" tooltip=""/>
              </a:rPr>
              <a:t>michele.marcot@endosudpaca.fr</a:t>
            </a:r>
            <a:r>
              <a:rPr lang="fr-FR" sz="1200">
                <a:solidFill>
                  <a:schemeClr val="tx1"/>
                </a:solidFill>
              </a:rPr>
              <a:t> 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Angélique Solinas, assistante de coordination : </a:t>
            </a:r>
            <a:r>
              <a:rPr lang="fr-FR" sz="1200" u="sng">
                <a:solidFill>
                  <a:schemeClr val="tx1"/>
                </a:solidFill>
                <a:hlinkClick r:id="rId4" tooltip=""/>
              </a:rPr>
              <a:t>contact@endosudpaca.fr</a:t>
            </a:r>
            <a:endParaRPr lang="fr-FR" sz="1200">
              <a:solidFill>
                <a:schemeClr val="tx1"/>
              </a:solidFill>
            </a:endParaRPr>
          </a:p>
          <a:p>
            <a:pPr marL="457200" lvl="1" defTabSz="914400">
              <a:defRPr/>
            </a:pPr>
            <a:r>
              <a:rPr lang="fr-FR" sz="1200">
                <a:solidFill>
                  <a:schemeClr val="tx1"/>
                </a:solidFill>
              </a:rPr>
              <a:t>Une  coordination territoriale : déployer en territoire les actions d’</a:t>
            </a:r>
            <a:r>
              <a:rPr lang="fr-FR" sz="1200">
                <a:solidFill>
                  <a:schemeClr val="tx1"/>
                </a:solidFill>
              </a:rPr>
              <a:t>EndoSud</a:t>
            </a:r>
            <a:r>
              <a:rPr lang="fr-FR" sz="1200">
                <a:solidFill>
                  <a:schemeClr val="tx1"/>
                </a:solidFill>
              </a:rPr>
              <a:t> pour favoriser l’accès aux soins (géographiques et financiers) et soutenir les professionnels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Pour le Var, Laure Fabre : </a:t>
            </a:r>
            <a:r>
              <a:rPr lang="fr-FR" sz="1200" u="sng">
                <a:solidFill>
                  <a:schemeClr val="tx1"/>
                </a:solidFill>
                <a:hlinkClick r:id="rId5" tooltip=""/>
              </a:rPr>
              <a:t>laure.fabre@endosudpaca.fr</a:t>
            </a:r>
            <a:r>
              <a:rPr lang="fr-FR" sz="1200">
                <a:solidFill>
                  <a:schemeClr val="tx1"/>
                </a:solidFill>
              </a:rPr>
              <a:t>	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Pour le Vaucluse, Solène </a:t>
            </a:r>
            <a:r>
              <a:rPr lang="fr-FR" sz="1200">
                <a:solidFill>
                  <a:schemeClr val="tx1"/>
                </a:solidFill>
              </a:rPr>
              <a:t>Guittet</a:t>
            </a:r>
            <a:r>
              <a:rPr lang="fr-FR" sz="1200">
                <a:solidFill>
                  <a:schemeClr val="tx1"/>
                </a:solidFill>
              </a:rPr>
              <a:t> : solene.guittet@endosudpaca.fr</a:t>
            </a:r>
            <a:endParaRPr/>
          </a:p>
          <a:p>
            <a:pPr marL="457200" lvl="1" defTabSz="914400">
              <a:defRPr/>
            </a:pPr>
            <a:r>
              <a:rPr lang="fr-FR" sz="1200">
                <a:solidFill>
                  <a:schemeClr val="tx1"/>
                </a:solidFill>
              </a:rPr>
              <a:t>Objectifs opérationnels : 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Formation des professionnels : meilleur repérage de la pathologie, orientation adaptée et précoce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Constitution d’annuaires de professionnels et de structures : meilleure orientation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Communication envers les professionnels et grand public : journée(s), action(s) thématique(s)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Veille territoriale : recenser les points de rupture dans le parcours</a:t>
            </a:r>
            <a:endParaRPr/>
          </a:p>
          <a:p>
            <a:pPr marL="914400" lvl="2" defTabSz="914400">
              <a:defRPr/>
            </a:pPr>
            <a:r>
              <a:rPr lang="fr-FR" sz="1200">
                <a:solidFill>
                  <a:schemeClr val="tx1"/>
                </a:solidFill>
              </a:rPr>
              <a:t>Recherche : améliorer les connaissances sur la pathologie</a:t>
            </a:r>
            <a:endParaRPr/>
          </a:p>
        </p:txBody>
      </p:sp>
      <p:sp>
        <p:nvSpPr>
          <p:cNvPr id="111535343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86738932" name="Image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702566" y="435765"/>
            <a:ext cx="2469931" cy="950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9797875" name="Titre 1"/>
          <p:cNvSpPr>
            <a:spLocks noGrp="1"/>
          </p:cNvSpPr>
          <p:nvPr>
            <p:ph type="title"/>
          </p:nvPr>
        </p:nvSpPr>
        <p:spPr bwMode="auto">
          <a:xfrm>
            <a:off x="2052460" y="697992"/>
            <a:ext cx="9456368" cy="7669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b="1"/>
              <a:t>Objectif à atteindre : gradation du parcours de soins</a:t>
            </a:r>
            <a:endParaRPr/>
          </a:p>
        </p:txBody>
      </p:sp>
      <p:sp>
        <p:nvSpPr>
          <p:cNvPr id="35507509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052460" y="1081449"/>
            <a:ext cx="9207062" cy="7032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  <a:defRPr/>
            </a:pPr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sz="1300">
                <a:solidFill>
                  <a:schemeClr val="tx1"/>
                </a:solidFill>
              </a:rPr>
              <a:t>IMPORTANCE d’une organisation en filière multidisciplinaire : repérer, diagnostiquer, orienter, accompagner pour traiter au plus tôt pour éviter l’errance médicale, optimiser la qualité de vie</a:t>
            </a:r>
            <a:endParaRPr/>
          </a:p>
          <a:p>
            <a:pPr>
              <a:defRPr/>
            </a:pPr>
            <a:r>
              <a:rPr lang="fr-FR" sz="1300">
                <a:solidFill>
                  <a:schemeClr val="tx1"/>
                </a:solidFill>
              </a:rPr>
              <a:t>Deux appels à manifestation d’intérêt (AMI) février 2023 et mai 2025 : intégration de 29 centres </a:t>
            </a:r>
            <a:endParaRPr/>
          </a:p>
          <a:p>
            <a:pPr>
              <a:defRPr/>
            </a:pPr>
            <a:r>
              <a:rPr lang="fr-FR" sz="1300">
                <a:solidFill>
                  <a:schemeClr val="tx1"/>
                </a:solidFill>
              </a:rPr>
              <a:t>Du niveau sentinelle au niveau expertise</a:t>
            </a:r>
            <a:endParaRPr/>
          </a:p>
          <a:p>
            <a:pPr marL="914400" lvl="2" defTabSz="914400">
              <a:buFont typeface="Wingdings"/>
              <a:buChar char="Ø"/>
              <a:defRPr/>
            </a:pPr>
            <a:r>
              <a:rPr lang="fr-FR" sz="1300">
                <a:solidFill>
                  <a:schemeClr val="tx1"/>
                </a:solidFill>
              </a:rPr>
              <a:t>graduation du parcours:</a:t>
            </a:r>
            <a:endParaRPr/>
          </a:p>
          <a:p>
            <a:pPr marL="1371600" lvl="3" defTabSz="914400">
              <a:buFont typeface="Arial"/>
              <a:buChar char="•"/>
              <a:defRPr/>
            </a:pPr>
            <a:r>
              <a:rPr lang="fr-FR" sz="1300">
                <a:solidFill>
                  <a:schemeClr val="tx1"/>
                </a:solidFill>
              </a:rPr>
              <a:t>Veille sentinelle Professionnels sentinelles : médecins et infirmiers scolaires, pharmacies d’Officine</a:t>
            </a:r>
            <a:endParaRPr/>
          </a:p>
          <a:p>
            <a:pPr marL="1371600" lvl="3" algn="just" defTabSz="914400">
              <a:buFont typeface="Arial"/>
              <a:buChar char="•"/>
              <a:defRPr/>
            </a:pPr>
            <a:r>
              <a:rPr lang="fr-FR" sz="1300">
                <a:solidFill>
                  <a:schemeClr val="tx1"/>
                </a:solidFill>
              </a:rPr>
              <a:t>Niveau I de recours :  professionnels de santé de ville  (gynéco </a:t>
            </a:r>
            <a:r>
              <a:rPr lang="fr-FR" sz="1300">
                <a:solidFill>
                  <a:schemeClr val="tx1"/>
                </a:solidFill>
              </a:rPr>
              <a:t>med</a:t>
            </a:r>
            <a:r>
              <a:rPr lang="fr-FR" sz="1300">
                <a:solidFill>
                  <a:schemeClr val="tx1"/>
                </a:solidFill>
              </a:rPr>
              <a:t>, Médecins généralistes, sages- femmes, IDE….) et/ou de structures de ville (CPTS, MDS, centres de santé sexuelle, CD avec certaines PMI, établissements de santé)</a:t>
            </a:r>
            <a:endParaRPr/>
          </a:p>
          <a:p>
            <a:pPr marL="1371600" lvl="3" algn="just" defTabSz="914400">
              <a:buFont typeface="Arial"/>
              <a:buChar char="•"/>
              <a:defRPr/>
            </a:pPr>
            <a:r>
              <a:rPr lang="fr-FR" sz="1300">
                <a:solidFill>
                  <a:schemeClr val="tx1"/>
                </a:solidFill>
              </a:rPr>
              <a:t>Niveau I+ de recours : centres de consultation dédiés au repérage et orientation de la pathologie, accompagnement des patients (parcours ETP/ qualité de vie)</a:t>
            </a:r>
            <a:endParaRPr/>
          </a:p>
          <a:p>
            <a:pPr marL="1371600" lvl="3" algn="just" defTabSz="914400">
              <a:buFont typeface="Arial"/>
              <a:buChar char="•"/>
              <a:defRPr/>
            </a:pPr>
            <a:r>
              <a:rPr lang="fr-FR" sz="1300">
                <a:solidFill>
                  <a:schemeClr val="tx1"/>
                </a:solidFill>
              </a:rPr>
              <a:t>Niveau II de recours Professionnels des établissements de santé publics ou privés, équipe de soins spécialisés avec des compétences médicales permettant de réaliser les examens de 2eme intention (imagerie, PMA ) en interne ou par conventionnement avec d’autres structures</a:t>
            </a:r>
            <a:endParaRPr/>
          </a:p>
          <a:p>
            <a:pPr marL="1371600" lvl="3" algn="just" defTabSz="914400">
              <a:buFont typeface="Arial"/>
              <a:buChar char="•"/>
              <a:defRPr/>
            </a:pPr>
            <a:r>
              <a:rPr lang="fr-FR" sz="1300">
                <a:solidFill>
                  <a:schemeClr val="tx1"/>
                </a:solidFill>
              </a:rPr>
              <a:t>Niveau III de recours : Professionnels des établissements de santé publics et privés assurant la chirurgie de l’endométriose complexe (gynécologique, urologique, digestive) avec une expertise en algologie et PMA</a:t>
            </a:r>
            <a:endParaRPr/>
          </a:p>
          <a:p>
            <a:pPr marL="1143000" lvl="3" indent="0" defTabSz="914400">
              <a:buNone/>
              <a:defRPr/>
            </a:pPr>
            <a:r>
              <a:rPr lang="fr-FR" sz="1300" b="1">
                <a:solidFill>
                  <a:schemeClr val="tx1"/>
                </a:solidFill>
              </a:rPr>
              <a:t>La Filière se déploie : actuellement en état de </a:t>
            </a:r>
            <a:r>
              <a:rPr lang="fr-FR" sz="1300" b="1">
                <a:solidFill>
                  <a:schemeClr val="tx1"/>
                </a:solidFill>
              </a:rPr>
              <a:t>prefiguration</a:t>
            </a:r>
            <a:r>
              <a:rPr lang="fr-FR" sz="1300" b="1">
                <a:solidFill>
                  <a:schemeClr val="tx1"/>
                </a:solidFill>
              </a:rPr>
              <a:t>, labellisation des centres à venir</a:t>
            </a:r>
            <a:endParaRPr/>
          </a:p>
          <a:p>
            <a:pPr marL="1143000" lvl="3" indent="0" defTabSz="914400">
              <a:buNone/>
              <a:defRPr/>
            </a:pPr>
            <a:endParaRPr lang="fr-FR" sz="1300">
              <a:solidFill>
                <a:schemeClr val="tx1"/>
              </a:solidFill>
            </a:endParaRPr>
          </a:p>
          <a:p>
            <a:pPr>
              <a:defRPr/>
            </a:pPr>
            <a:endParaRPr lang="fr-FR" sz="1200">
              <a:solidFill>
                <a:schemeClr val="tx1"/>
              </a:solidFill>
            </a:endParaRPr>
          </a:p>
          <a:p>
            <a:pPr marL="457200" lvl="1" defTabSz="914400">
              <a:defRPr/>
            </a:pPr>
            <a:endParaRPr lang="fr-FR" sz="1200">
              <a:solidFill>
                <a:schemeClr val="tx1"/>
              </a:solidFill>
            </a:endParaRPr>
          </a:p>
          <a:p>
            <a:pPr marL="457200" lvl="1" defTabSz="914400">
              <a:defRPr/>
            </a:pPr>
            <a:endParaRPr lang="fr-FR" sz="1200">
              <a:solidFill>
                <a:schemeClr val="tx1"/>
              </a:solidFill>
            </a:endParaRPr>
          </a:p>
          <a:p>
            <a:pPr marL="457200" lvl="1" defTabSz="914400">
              <a:defRPr/>
            </a:pPr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3112965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592804997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857999"/>
            <a:ext cx="1167202" cy="449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5276628" name="Titre 1"/>
          <p:cNvSpPr>
            <a:spLocks noGrp="1"/>
          </p:cNvSpPr>
          <p:nvPr>
            <p:ph type="title"/>
          </p:nvPr>
        </p:nvSpPr>
        <p:spPr bwMode="auto">
          <a:xfrm>
            <a:off x="1791843" y="722974"/>
            <a:ext cx="8608314" cy="616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b="1"/>
              <a:t>Gouvernance et coordination</a:t>
            </a:r>
            <a:endParaRPr/>
          </a:p>
        </p:txBody>
      </p:sp>
      <p:sp>
        <p:nvSpPr>
          <p:cNvPr id="204134233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31422" y="1549394"/>
            <a:ext cx="11160578" cy="5019869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fr-FR" sz="2100"/>
              <a:t>Les membres du bureau :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 sz="2400"/>
              <a:t>Entre 2024 et 2025, mise en place de commissions professionnelles : centres préfigurateurs, usagers, kinésithérapie, radiologie, douleur, chirurgie, fertilité, recherche, sages femmes, ostéopathie (à venir)… Une centaine de professionnels. </a:t>
            </a:r>
            <a:endParaRPr/>
          </a:p>
          <a:p>
            <a:pPr marL="0" indent="0"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endParaRPr lang="fr-FR" sz="120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172669039" name="Tableau 4"/>
          <p:cNvGraphicFramePr>
            <a:graphicFrameLocks xmlns:a="http://schemas.openxmlformats.org/drawingml/2006/main" noGrp="1"/>
          </p:cNvGraphicFramePr>
          <p:nvPr/>
        </p:nvGraphicFramePr>
        <p:xfrm>
          <a:off x="3782544" y="2021429"/>
          <a:ext cx="7474034" cy="33873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473"/>
                <a:gridCol w="1611763"/>
                <a:gridCol w="1156406"/>
                <a:gridCol w="1097640"/>
                <a:gridCol w="2383751"/>
              </a:tblGrid>
              <a:tr h="317211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Titre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Nom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Prénom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Etablissement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4434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Président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AGOSTINI 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Aubert 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Chirurgien gynécologue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APHM site Conception (Marseille)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61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Secrétaire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LEVEQUE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Christine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Chirurgien gynécologue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Clinique AXIUM (</a:t>
                      </a: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AIx</a:t>
                      </a: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 en Provence)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8754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Trésorier 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PIECHON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Laurence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Chirurgien gynécologue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APHM site Nord (Marseille)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1122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Secrétaire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 b="0">
                          <a:solidFill>
                            <a:schemeClr val="tx1"/>
                          </a:solidFill>
                        </a:rPr>
                        <a:t>MOURTIALON</a:t>
                      </a:r>
                      <a:endParaRPr lang="fr-FR" sz="10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 b="0">
                          <a:solidFill>
                            <a:schemeClr val="tx1"/>
                          </a:solidFill>
                        </a:rPr>
                        <a:t>Pascal </a:t>
                      </a:r>
                      <a:endParaRPr lang="fr-FR" sz="10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 b="0">
                          <a:solidFill>
                            <a:schemeClr val="tx1"/>
                          </a:solidFill>
                        </a:rPr>
                        <a:t>Chirurgien gynécologue</a:t>
                      </a:r>
                      <a:endParaRPr lang="fr-FR" sz="10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Hôpital Privé de Provence (Aix en </a:t>
                      </a: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provence</a:t>
                      </a:r>
                      <a:r>
                        <a:rPr lang="fr-FR" sz="110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98934749" name="Image 8" descr="Une image contenant personne, homme, mur, intérieur&#10;&#10;Description générée automatique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95729" y="4558556"/>
            <a:ext cx="679830" cy="803702"/>
          </a:xfrm>
          <a:prstGeom prst="rect">
            <a:avLst/>
          </a:prstGeom>
        </p:spPr>
      </p:pic>
      <p:pic>
        <p:nvPicPr>
          <p:cNvPr id="592357602" name="Image 10" descr="Une image contenant personne, mur, femme, intérieur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49662" y="3052823"/>
            <a:ext cx="679907" cy="719364"/>
          </a:xfrm>
          <a:prstGeom prst="rect">
            <a:avLst/>
          </a:prstGeom>
        </p:spPr>
      </p:pic>
      <p:pic>
        <p:nvPicPr>
          <p:cNvPr id="1817680049" name="Image 12" descr="Une image contenant personne, mur, intérieur&#10;&#10;Description générée automatiquemen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68399" y="3780387"/>
            <a:ext cx="687658" cy="778169"/>
          </a:xfrm>
          <a:prstGeom prst="rect">
            <a:avLst/>
          </a:prstGeom>
        </p:spPr>
      </p:pic>
      <p:pic>
        <p:nvPicPr>
          <p:cNvPr id="795170121" name="Image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6858000"/>
            <a:ext cx="1359512" cy="349628"/>
          </a:xfrm>
          <a:prstGeom prst="rect">
            <a:avLst/>
          </a:prstGeom>
        </p:spPr>
      </p:pic>
      <p:pic>
        <p:nvPicPr>
          <p:cNvPr id="2110487600" name="Image 7" descr="Une image contenant personne, Visage humain, habits, manteau&#10;&#10;Description générée automatiquement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049663" y="2256958"/>
            <a:ext cx="732882" cy="76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4728111" name="ZoneTexte 3"/>
          <p:cNvSpPr txBox="1"/>
          <p:nvPr/>
        </p:nvSpPr>
        <p:spPr bwMode="auto">
          <a:xfrm>
            <a:off x="5024103" y="1308021"/>
            <a:ext cx="16614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7 SDC</a:t>
            </a:r>
            <a:endParaRPr/>
          </a:p>
          <a:p>
            <a:pPr>
              <a:defRPr/>
            </a:pPr>
            <a:r>
              <a:rPr lang="fr-FR" sz="1600" b="1"/>
              <a:t>référence Endométriose </a:t>
            </a:r>
            <a:endParaRPr/>
          </a:p>
        </p:txBody>
      </p:sp>
      <p:sp>
        <p:nvSpPr>
          <p:cNvPr id="1888789092" name="ZoneTexte 4"/>
          <p:cNvSpPr txBox="1"/>
          <p:nvPr/>
        </p:nvSpPr>
        <p:spPr bwMode="auto">
          <a:xfrm>
            <a:off x="6796875" y="1313035"/>
            <a:ext cx="166143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6 Programmes </a:t>
            </a:r>
            <a:endParaRPr/>
          </a:p>
          <a:p>
            <a:pPr>
              <a:defRPr/>
            </a:pPr>
            <a:r>
              <a:rPr lang="fr-FR" sz="1600" b="1"/>
              <a:t>ETP déclarés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1070574380" name="ZoneTexte 5"/>
          <p:cNvSpPr txBox="1"/>
          <p:nvPr/>
        </p:nvSpPr>
        <p:spPr bwMode="auto">
          <a:xfrm>
            <a:off x="8538024" y="1308021"/>
            <a:ext cx="182824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+ de 450 Professionnels</a:t>
            </a:r>
            <a:endParaRPr/>
          </a:p>
          <a:p>
            <a:pPr>
              <a:defRPr/>
            </a:pPr>
            <a:r>
              <a:rPr lang="fr-FR" sz="1600" b="1"/>
              <a:t>référencés </a:t>
            </a:r>
            <a:endParaRPr/>
          </a:p>
          <a:p>
            <a:pPr>
              <a:defRPr/>
            </a:pPr>
            <a:r>
              <a:rPr lang="fr-FR" sz="1100" u="sng">
                <a:hlinkClick r:id="rId3" tooltip=""/>
              </a:rPr>
              <a:t>https://endosudpaca.fr/lannuaire</a:t>
            </a:r>
            <a:endParaRPr lang="fr-FR" sz="1100"/>
          </a:p>
          <a:p>
            <a:pPr>
              <a:defRPr/>
            </a:pPr>
            <a:r>
              <a:rPr lang="fr-FR" sz="1100"/>
              <a:t> </a:t>
            </a:r>
            <a:endParaRPr/>
          </a:p>
        </p:txBody>
      </p:sp>
      <p:sp>
        <p:nvSpPr>
          <p:cNvPr id="725428237" name="ZoneTexte 6"/>
          <p:cNvSpPr txBox="1"/>
          <p:nvPr/>
        </p:nvSpPr>
        <p:spPr bwMode="auto">
          <a:xfrm>
            <a:off x="10477923" y="1308021"/>
            <a:ext cx="15855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3 associations patientes</a:t>
            </a:r>
            <a:endParaRPr/>
          </a:p>
          <a:p>
            <a:pPr>
              <a:defRPr/>
            </a:pPr>
            <a:r>
              <a:rPr lang="fr-FR" sz="1600"/>
              <a:t>mobilisées  </a:t>
            </a:r>
            <a:endParaRPr/>
          </a:p>
        </p:txBody>
      </p:sp>
      <p:sp>
        <p:nvSpPr>
          <p:cNvPr id="375299392" name="ZoneTexte 9"/>
          <p:cNvSpPr txBox="1"/>
          <p:nvPr/>
        </p:nvSpPr>
        <p:spPr bwMode="auto">
          <a:xfrm>
            <a:off x="1365676" y="2522905"/>
            <a:ext cx="1794450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>
              <a:defRPr/>
            </a:pPr>
            <a:r>
              <a:rPr lang="fr-FR" sz="1300"/>
              <a:t>20 établissements </a:t>
            </a:r>
            <a:endParaRPr/>
          </a:p>
          <a:p>
            <a:pPr>
              <a:defRPr/>
            </a:pPr>
            <a:r>
              <a:rPr lang="fr-FR" sz="1300"/>
              <a:t>Préfigurateurs </a:t>
            </a:r>
            <a:endParaRPr/>
          </a:p>
          <a:p>
            <a:pPr>
              <a:defRPr/>
            </a:pPr>
            <a:r>
              <a:rPr lang="fr-FR" sz="1300"/>
              <a:t>(1er AMI 2023) </a:t>
            </a:r>
            <a:endParaRPr/>
          </a:p>
          <a:p>
            <a:pPr>
              <a:defRPr/>
            </a:pPr>
            <a:r>
              <a:rPr lang="fr-FR" sz="1300"/>
              <a:t>+ 9 nouveaux établissements </a:t>
            </a:r>
            <a:endParaRPr/>
          </a:p>
          <a:p>
            <a:pPr>
              <a:defRPr/>
            </a:pPr>
            <a:r>
              <a:rPr lang="fr-FR" sz="1300"/>
              <a:t>(2er AMI 2025)</a:t>
            </a:r>
            <a:endParaRPr/>
          </a:p>
        </p:txBody>
      </p:sp>
      <p:sp>
        <p:nvSpPr>
          <p:cNvPr id="2087225536" name="ZoneTexte 11"/>
          <p:cNvSpPr txBox="1"/>
          <p:nvPr/>
        </p:nvSpPr>
        <p:spPr bwMode="auto">
          <a:xfrm>
            <a:off x="1316546" y="3867706"/>
            <a:ext cx="1852778" cy="2908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>
              <a:defRPr/>
            </a:pPr>
            <a:r>
              <a:rPr lang="fr-FR" sz="1300"/>
              <a:t>Engagement démarche </a:t>
            </a:r>
            <a:endParaRPr/>
          </a:p>
          <a:p>
            <a:pPr>
              <a:defRPr/>
            </a:pPr>
            <a:r>
              <a:rPr lang="fr-FR" sz="1300"/>
              <a:t>qualité :</a:t>
            </a:r>
            <a:br>
              <a:rPr lang="fr-FR" sz="1300"/>
            </a:br>
            <a:r>
              <a:rPr lang="fr-FR" sz="1300"/>
              <a:t>soins et prise en charge (RCP, analyse de pratiques, évaluation)</a:t>
            </a:r>
            <a:endParaRPr/>
          </a:p>
          <a:p>
            <a:pPr>
              <a:defRPr/>
            </a:pPr>
            <a:r>
              <a:rPr lang="fr-FR" sz="1300"/>
              <a:t>accompagnement patientes (programme ETP, optimisation prise en charge de la douleur</a:t>
            </a:r>
            <a:r>
              <a:rPr lang="fr-FR"/>
              <a:t>)</a:t>
            </a:r>
            <a:endParaRPr/>
          </a:p>
        </p:txBody>
      </p:sp>
      <p:sp>
        <p:nvSpPr>
          <p:cNvPr id="161200426" name="ZoneTexte 13"/>
          <p:cNvSpPr txBox="1"/>
          <p:nvPr/>
        </p:nvSpPr>
        <p:spPr bwMode="auto">
          <a:xfrm>
            <a:off x="6826361" y="2538632"/>
            <a:ext cx="1661438" cy="1327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/>
              <a:t>6 programmes ETP déclarés : 3 dans le 13, </a:t>
            </a:r>
            <a:endParaRPr/>
          </a:p>
          <a:p>
            <a:pPr>
              <a:defRPr/>
            </a:pPr>
            <a:r>
              <a:rPr lang="fr-FR" sz="1600"/>
              <a:t>2 dans le 06, </a:t>
            </a:r>
            <a:endParaRPr/>
          </a:p>
          <a:p>
            <a:pPr>
              <a:defRPr/>
            </a:pPr>
            <a:r>
              <a:rPr lang="fr-FR" sz="1600"/>
              <a:t>1 dans le 05</a:t>
            </a:r>
            <a:endParaRPr/>
          </a:p>
        </p:txBody>
      </p:sp>
      <p:sp>
        <p:nvSpPr>
          <p:cNvPr id="158192677" name="ZoneTexte 15"/>
          <p:cNvSpPr txBox="1"/>
          <p:nvPr/>
        </p:nvSpPr>
        <p:spPr bwMode="auto">
          <a:xfrm>
            <a:off x="5083318" y="2522905"/>
            <a:ext cx="1585516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/>
              <a:t>Au sein des structures Douleurs Chroniques labellisées en région (polyvalentes).</a:t>
            </a:r>
            <a:endParaRPr/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D’autres SDC non référencées interviennent sur le parcours endométriose (recours de proximité)</a:t>
            </a:r>
            <a:endParaRPr/>
          </a:p>
        </p:txBody>
      </p:sp>
      <p:sp>
        <p:nvSpPr>
          <p:cNvPr id="1850753938" name="ZoneTexte 16"/>
          <p:cNvSpPr txBox="1"/>
          <p:nvPr/>
        </p:nvSpPr>
        <p:spPr bwMode="auto">
          <a:xfrm>
            <a:off x="8527655" y="3022830"/>
            <a:ext cx="182824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300"/>
              <a:t>Signature charte </a:t>
            </a:r>
            <a:r>
              <a:rPr lang="fr-FR" sz="1300"/>
              <a:t>Endosud</a:t>
            </a:r>
            <a:r>
              <a:rPr lang="fr-FR" sz="1300"/>
              <a:t> + formation</a:t>
            </a:r>
            <a:endParaRPr lang="fr-FR" sz="1300" i="1"/>
          </a:p>
          <a:p>
            <a:pPr>
              <a:defRPr/>
            </a:pPr>
            <a:r>
              <a:rPr lang="fr-FR" sz="1300" i="1"/>
              <a:t>Gynéco : 121</a:t>
            </a:r>
            <a:endParaRPr/>
          </a:p>
          <a:p>
            <a:pPr>
              <a:defRPr/>
            </a:pPr>
            <a:r>
              <a:rPr lang="fr-FR" sz="1300" i="1"/>
              <a:t>Chirurgien gynéco : 91</a:t>
            </a:r>
            <a:endParaRPr/>
          </a:p>
          <a:p>
            <a:pPr>
              <a:defRPr/>
            </a:pPr>
            <a:r>
              <a:rPr lang="fr-FR" sz="1300" i="1"/>
              <a:t>Radiologie : 72 </a:t>
            </a:r>
            <a:endParaRPr/>
          </a:p>
          <a:p>
            <a:pPr>
              <a:defRPr/>
            </a:pPr>
            <a:r>
              <a:rPr lang="fr-FR" sz="1300" i="1"/>
              <a:t>Chirurgie digestive/viscérale : 29</a:t>
            </a:r>
            <a:endParaRPr/>
          </a:p>
          <a:p>
            <a:pPr>
              <a:defRPr/>
            </a:pPr>
            <a:r>
              <a:rPr lang="fr-FR" sz="1300" i="1"/>
              <a:t>Algologie : 26</a:t>
            </a:r>
            <a:endParaRPr/>
          </a:p>
          <a:p>
            <a:pPr>
              <a:defRPr/>
            </a:pPr>
            <a:r>
              <a:rPr lang="fr-FR" sz="1300" i="1"/>
              <a:t>Gastro </a:t>
            </a:r>
            <a:r>
              <a:rPr lang="fr-FR" sz="1300" i="1"/>
              <a:t>enterologie</a:t>
            </a:r>
            <a:r>
              <a:rPr lang="fr-FR" sz="1300" i="1"/>
              <a:t> : 13</a:t>
            </a:r>
            <a:endParaRPr/>
          </a:p>
          <a:p>
            <a:pPr>
              <a:defRPr/>
            </a:pPr>
            <a:r>
              <a:rPr lang="fr-FR" sz="1300" i="1"/>
              <a:t>Urologie : 30</a:t>
            </a:r>
            <a:endParaRPr/>
          </a:p>
          <a:p>
            <a:pPr>
              <a:defRPr/>
            </a:pPr>
            <a:r>
              <a:rPr lang="fr-FR" sz="1300" i="1"/>
              <a:t>Sage femme : 58</a:t>
            </a:r>
            <a:endParaRPr/>
          </a:p>
          <a:p>
            <a:pPr>
              <a:defRPr/>
            </a:pPr>
            <a:r>
              <a:rPr lang="fr-FR" sz="1300" i="1"/>
              <a:t>MG : 18</a:t>
            </a:r>
            <a:endParaRPr/>
          </a:p>
          <a:p>
            <a:pPr>
              <a:defRPr/>
            </a:pPr>
            <a:r>
              <a:rPr lang="fr-FR" sz="1300" i="1"/>
              <a:t>Kiné : 22</a:t>
            </a:r>
            <a:endParaRPr/>
          </a:p>
          <a:p>
            <a:pPr>
              <a:defRPr/>
            </a:pPr>
            <a:r>
              <a:rPr lang="fr-FR" sz="1300" i="1"/>
              <a:t>…</a:t>
            </a:r>
            <a:endParaRPr/>
          </a:p>
        </p:txBody>
      </p:sp>
      <p:sp>
        <p:nvSpPr>
          <p:cNvPr id="783152242" name="ZoneTexte 17"/>
          <p:cNvSpPr txBox="1"/>
          <p:nvPr/>
        </p:nvSpPr>
        <p:spPr bwMode="auto">
          <a:xfrm>
            <a:off x="10435606" y="2456130"/>
            <a:ext cx="15855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/>
              <a:t>EndoMind</a:t>
            </a:r>
            <a:endParaRPr lang="fr-FR" sz="1600"/>
          </a:p>
          <a:p>
            <a:pPr>
              <a:defRPr/>
            </a:pPr>
            <a:r>
              <a:rPr lang="fr-FR" sz="1400"/>
              <a:t>EndoFrance</a:t>
            </a:r>
            <a:endParaRPr lang="fr-FR" sz="1400"/>
          </a:p>
          <a:p>
            <a:pPr>
              <a:defRPr/>
            </a:pPr>
            <a:r>
              <a:rPr lang="fr-FR" sz="1600"/>
              <a:t>Manoleta</a:t>
            </a:r>
            <a:r>
              <a:rPr lang="fr-FR" sz="1600"/>
              <a:t> (84)</a:t>
            </a:r>
            <a:endParaRPr/>
          </a:p>
        </p:txBody>
      </p:sp>
      <p:sp>
        <p:nvSpPr>
          <p:cNvPr id="992430943" name="Flèche : droite 19"/>
          <p:cNvSpPr/>
          <p:nvPr/>
        </p:nvSpPr>
        <p:spPr bwMode="auto">
          <a:xfrm rot="5400000">
            <a:off x="5713334" y="2224112"/>
            <a:ext cx="231354" cy="3160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432821" name="Flèche : droite 20"/>
          <p:cNvSpPr/>
          <p:nvPr/>
        </p:nvSpPr>
        <p:spPr bwMode="auto">
          <a:xfrm rot="5400000">
            <a:off x="7541404" y="2230888"/>
            <a:ext cx="231354" cy="3160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6286661" name="Flèche : droite 22"/>
          <p:cNvSpPr/>
          <p:nvPr/>
        </p:nvSpPr>
        <p:spPr bwMode="auto">
          <a:xfrm rot="5400000">
            <a:off x="9346026" y="2749104"/>
            <a:ext cx="231354" cy="3160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94469155" name="Flèche : droite 23"/>
          <p:cNvSpPr/>
          <p:nvPr/>
        </p:nvSpPr>
        <p:spPr bwMode="auto">
          <a:xfrm rot="5400000">
            <a:off x="11066441" y="2182404"/>
            <a:ext cx="231354" cy="3160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36335010" name="ZoneTexte 2"/>
          <p:cNvSpPr txBox="1"/>
          <p:nvPr/>
        </p:nvSpPr>
        <p:spPr bwMode="auto">
          <a:xfrm>
            <a:off x="1791601" y="631674"/>
            <a:ext cx="11414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Etat des lieux filière Endométriose PACA au 01/09/2025</a:t>
            </a:r>
            <a:endParaRPr/>
          </a:p>
        </p:txBody>
      </p:sp>
      <p:sp>
        <p:nvSpPr>
          <p:cNvPr id="1515827831" name="ZoneTexte 8"/>
          <p:cNvSpPr txBox="1"/>
          <p:nvPr/>
        </p:nvSpPr>
        <p:spPr bwMode="auto">
          <a:xfrm>
            <a:off x="1351968" y="1282359"/>
            <a:ext cx="178193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29 établissements préfigurateurs </a:t>
            </a:r>
            <a:endParaRPr/>
          </a:p>
        </p:txBody>
      </p:sp>
      <p:sp>
        <p:nvSpPr>
          <p:cNvPr id="1691139177" name="ZoneTexte 10"/>
          <p:cNvSpPr txBox="1"/>
          <p:nvPr/>
        </p:nvSpPr>
        <p:spPr bwMode="auto">
          <a:xfrm>
            <a:off x="6819328" y="3971686"/>
            <a:ext cx="1675506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/>
              <a:t>+ 3 en cours :  </a:t>
            </a:r>
            <a:endParaRPr/>
          </a:p>
          <a:p>
            <a:pPr>
              <a:defRPr/>
            </a:pPr>
            <a:r>
              <a:rPr lang="fr-FR" sz="1400"/>
              <a:t>1 dans le 06</a:t>
            </a:r>
            <a:endParaRPr/>
          </a:p>
          <a:p>
            <a:pPr>
              <a:defRPr/>
            </a:pPr>
            <a:r>
              <a:rPr lang="fr-FR" sz="1400"/>
              <a:t>1 dans le 83</a:t>
            </a:r>
            <a:endParaRPr/>
          </a:p>
          <a:p>
            <a:pPr>
              <a:defRPr/>
            </a:pPr>
            <a:r>
              <a:rPr lang="fr-FR" sz="1400"/>
              <a:t>1 dans le 84</a:t>
            </a:r>
            <a:endParaRPr/>
          </a:p>
        </p:txBody>
      </p:sp>
      <p:sp>
        <p:nvSpPr>
          <p:cNvPr id="688784895" name="ZoneTexte 12"/>
          <p:cNvSpPr txBox="1"/>
          <p:nvPr/>
        </p:nvSpPr>
        <p:spPr bwMode="auto">
          <a:xfrm>
            <a:off x="3216434" y="1308021"/>
            <a:ext cx="173832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/>
              <a:t>6 expérimentations</a:t>
            </a:r>
            <a:endParaRPr/>
          </a:p>
          <a:p>
            <a:pPr>
              <a:defRPr/>
            </a:pPr>
            <a:r>
              <a:rPr lang="fr-FR" sz="1400" b="1"/>
              <a:t>Territoriales</a:t>
            </a:r>
            <a:endParaRPr/>
          </a:p>
        </p:txBody>
      </p:sp>
      <p:sp>
        <p:nvSpPr>
          <p:cNvPr id="1500440126" name="ZoneTexte 14"/>
          <p:cNvSpPr txBox="1"/>
          <p:nvPr/>
        </p:nvSpPr>
        <p:spPr bwMode="auto">
          <a:xfrm>
            <a:off x="3224497" y="2546323"/>
            <a:ext cx="17411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>
              <a:defRPr/>
            </a:pPr>
            <a:r>
              <a:rPr lang="fr-FR"/>
              <a:t>3 territoires retenus en 2023 + 3 en 2025 </a:t>
            </a:r>
            <a:endParaRPr/>
          </a:p>
        </p:txBody>
      </p:sp>
      <p:sp>
        <p:nvSpPr>
          <p:cNvPr id="1279160457" name="ZoneTexte 24"/>
          <p:cNvSpPr txBox="1"/>
          <p:nvPr/>
        </p:nvSpPr>
        <p:spPr bwMode="auto">
          <a:xfrm>
            <a:off x="3224497" y="3507157"/>
            <a:ext cx="178005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/>
              <a:t>-Appui organisation des RCP </a:t>
            </a:r>
            <a:endParaRPr/>
          </a:p>
          <a:p>
            <a:pPr>
              <a:defRPr/>
            </a:pPr>
            <a:r>
              <a:rPr lang="fr-FR" sz="1400"/>
              <a:t>-Appui mise en place prise en charge globale</a:t>
            </a:r>
            <a:endParaRPr/>
          </a:p>
          <a:p>
            <a:pPr>
              <a:defRPr/>
            </a:pPr>
            <a:r>
              <a:rPr lang="fr-FR" sz="1400"/>
              <a:t>- Appui concertation territoriale </a:t>
            </a:r>
            <a:endParaRPr/>
          </a:p>
        </p:txBody>
      </p:sp>
      <p:sp>
        <p:nvSpPr>
          <p:cNvPr id="494325171" name="Flèche : droite 25"/>
          <p:cNvSpPr/>
          <p:nvPr/>
        </p:nvSpPr>
        <p:spPr bwMode="auto">
          <a:xfrm rot="5400000">
            <a:off x="2245688" y="2229059"/>
            <a:ext cx="231354" cy="3160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23450370" name="Flèche : droite 26"/>
          <p:cNvSpPr/>
          <p:nvPr/>
        </p:nvSpPr>
        <p:spPr bwMode="auto">
          <a:xfrm rot="5400000">
            <a:off x="3973859" y="2241166"/>
            <a:ext cx="231354" cy="3160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1236068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3215" y="0"/>
            <a:ext cx="9992298" cy="6873363"/>
          </a:xfrm>
          <a:prstGeom prst="rect">
            <a:avLst/>
          </a:prstGeom>
        </p:spPr>
      </p:pic>
      <p:sp>
        <p:nvSpPr>
          <p:cNvPr id="372761633" name="ZoneTexte 1"/>
          <p:cNvSpPr txBox="1"/>
          <p:nvPr/>
        </p:nvSpPr>
        <p:spPr bwMode="auto">
          <a:xfrm>
            <a:off x="10149840" y="1749082"/>
            <a:ext cx="1971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/>
              <a:t>2</a:t>
            </a:r>
            <a:r>
              <a:rPr lang="fr-FR" b="1" baseline="30000"/>
              <a:t>ème</a:t>
            </a:r>
            <a:r>
              <a:rPr lang="fr-FR" b="1"/>
              <a:t> AMI </a:t>
            </a:r>
            <a:r>
              <a:rPr lang="fr-FR"/>
              <a:t>= </a:t>
            </a:r>
            <a:r>
              <a:rPr lang="fr-FR" b="1"/>
              <a:t>+9 ES</a:t>
            </a:r>
            <a:endParaRPr/>
          </a:p>
          <a:p>
            <a:pPr>
              <a:defRPr/>
            </a:pPr>
            <a:r>
              <a:rPr lang="fr-FR" sz="1400"/>
              <a:t>06 =  CH Menton</a:t>
            </a:r>
            <a:endParaRPr/>
          </a:p>
          <a:p>
            <a:pPr>
              <a:defRPr/>
            </a:pPr>
            <a:r>
              <a:rPr lang="fr-FR" sz="1400"/>
              <a:t>13 : Clinique Etoile</a:t>
            </a:r>
            <a:endParaRPr/>
          </a:p>
          <a:p>
            <a:pPr>
              <a:defRPr/>
            </a:pPr>
            <a:r>
              <a:rPr lang="fr-FR" sz="1400"/>
              <a:t>CH Martigues</a:t>
            </a:r>
            <a:endParaRPr/>
          </a:p>
          <a:p>
            <a:pPr>
              <a:defRPr/>
            </a:pPr>
            <a:r>
              <a:rPr lang="fr-FR" sz="1400"/>
              <a:t>CH Aubagne </a:t>
            </a:r>
            <a:endParaRPr/>
          </a:p>
          <a:p>
            <a:pPr>
              <a:defRPr/>
            </a:pPr>
            <a:r>
              <a:rPr lang="fr-FR" sz="1400"/>
              <a:t>83 : CH Draguignan</a:t>
            </a:r>
            <a:endParaRPr/>
          </a:p>
          <a:p>
            <a:pPr>
              <a:defRPr/>
            </a:pPr>
            <a:r>
              <a:rPr lang="fr-FR" sz="1400"/>
              <a:t>CHFSR</a:t>
            </a:r>
            <a:endParaRPr/>
          </a:p>
          <a:p>
            <a:pPr>
              <a:defRPr/>
            </a:pPr>
            <a:r>
              <a:rPr lang="fr-FR" sz="1400"/>
              <a:t>CHI Brignoles </a:t>
            </a:r>
            <a:endParaRPr/>
          </a:p>
          <a:p>
            <a:pPr>
              <a:defRPr/>
            </a:pPr>
            <a:r>
              <a:rPr lang="fr-FR" sz="1400"/>
              <a:t>84 : CH Orange</a:t>
            </a:r>
            <a:endParaRPr/>
          </a:p>
          <a:p>
            <a:pPr>
              <a:defRPr/>
            </a:pPr>
            <a:r>
              <a:rPr lang="fr-FR" sz="1400"/>
              <a:t>CH Carpentras</a:t>
            </a:r>
            <a:endParaRPr/>
          </a:p>
        </p:txBody>
      </p:sp>
      <p:sp>
        <p:nvSpPr>
          <p:cNvPr id="537278606" name="ZoneTexte 2"/>
          <p:cNvSpPr txBox="1"/>
          <p:nvPr/>
        </p:nvSpPr>
        <p:spPr bwMode="auto">
          <a:xfrm>
            <a:off x="137894" y="2070039"/>
            <a:ext cx="1629946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/>
              <a:t>7 SDC</a:t>
            </a:r>
            <a:endParaRPr/>
          </a:p>
          <a:p>
            <a:pPr>
              <a:defRPr/>
            </a:pPr>
            <a:r>
              <a:rPr lang="fr-FR" sz="1400" b="1"/>
              <a:t>référence Endométriose:</a:t>
            </a:r>
            <a:endParaRPr/>
          </a:p>
          <a:p>
            <a:pPr lvl="0">
              <a:defRPr/>
            </a:pPr>
            <a:r>
              <a:rPr lang="fr-FR" sz="1400">
                <a:latin typeface="Calibri"/>
                <a:ea typeface="Times New Roman"/>
                <a:cs typeface="Aptos"/>
              </a:rPr>
              <a:t>05 : CHICAS Site de GAP</a:t>
            </a:r>
            <a:endParaRPr lang="fr-FR" sz="1400">
              <a:latin typeface="Aptos"/>
              <a:ea typeface="Calibri"/>
              <a:cs typeface="Aptos"/>
            </a:endParaRPr>
          </a:p>
          <a:p>
            <a:pPr lvl="0">
              <a:defRPr/>
            </a:pPr>
            <a:r>
              <a:rPr lang="fr-FR" sz="1400">
                <a:latin typeface="Calibri"/>
                <a:ea typeface="Times New Roman"/>
                <a:cs typeface="Aptos"/>
              </a:rPr>
              <a:t>06 : CHU NICE Site de CIMIEZ</a:t>
            </a:r>
            <a:endParaRPr lang="fr-FR" sz="1400">
              <a:latin typeface="Aptos"/>
              <a:ea typeface="Calibri"/>
              <a:cs typeface="Aptos"/>
            </a:endParaRPr>
          </a:p>
          <a:p>
            <a:pPr lvl="0">
              <a:defRPr/>
            </a:pPr>
            <a:r>
              <a:rPr lang="fr-FR" sz="1400">
                <a:latin typeface="Calibri"/>
                <a:ea typeface="Times New Roman"/>
                <a:cs typeface="Aptos"/>
              </a:rPr>
              <a:t>13 : CHU APHM Site TIMONE</a:t>
            </a:r>
            <a:endParaRPr lang="fr-FR" sz="1400">
              <a:latin typeface="Aptos"/>
              <a:ea typeface="Calibri"/>
              <a:cs typeface="Aptos"/>
            </a:endParaRPr>
          </a:p>
          <a:p>
            <a:pPr lvl="0">
              <a:defRPr/>
            </a:pPr>
            <a:r>
              <a:rPr lang="fr-FR" sz="1400">
                <a:latin typeface="Calibri"/>
                <a:ea typeface="Times New Roman"/>
                <a:cs typeface="Aptos"/>
              </a:rPr>
              <a:t>H</a:t>
            </a:r>
            <a:r>
              <a:rPr lang="fr-FR" sz="1400">
                <a:latin typeface="Calibri"/>
                <a:ea typeface="Times New Roman"/>
                <a:cs typeface="Aptos"/>
              </a:rPr>
              <a:t>ôpital SAINT JOSEPH </a:t>
            </a:r>
            <a:endParaRPr/>
          </a:p>
          <a:p>
            <a:pPr lvl="0">
              <a:defRPr/>
            </a:pPr>
            <a:r>
              <a:rPr lang="fr-FR" sz="1400">
                <a:latin typeface="Aptos"/>
                <a:ea typeface="Calibri"/>
                <a:cs typeface="Aptos"/>
              </a:rPr>
              <a:t>C</a:t>
            </a:r>
            <a:r>
              <a:rPr lang="fr-FR" sz="1400">
                <a:latin typeface="Calibri"/>
                <a:ea typeface="Times New Roman"/>
                <a:cs typeface="Aptos"/>
              </a:rPr>
              <a:t>linique BOUCHARD Clinique AXIUM </a:t>
            </a:r>
            <a:endParaRPr/>
          </a:p>
          <a:p>
            <a:pPr lvl="0">
              <a:defRPr/>
            </a:pPr>
            <a:r>
              <a:rPr lang="fr-FR" sz="1400">
                <a:latin typeface="Calibri"/>
                <a:ea typeface="Times New Roman"/>
                <a:cs typeface="Aptos"/>
              </a:rPr>
              <a:t>84 : </a:t>
            </a:r>
            <a:r>
              <a:rPr lang="fr-FR" sz="1400">
                <a:latin typeface="Calibri"/>
                <a:ea typeface="Times New Roman"/>
                <a:cs typeface="Aptos"/>
              </a:rPr>
              <a:t>P</a:t>
            </a:r>
            <a:r>
              <a:rPr lang="fr-FR" sz="1400">
                <a:latin typeface="Calibri"/>
                <a:ea typeface="Times New Roman"/>
              </a:rPr>
              <a:t>olyclinique URBAIN V</a:t>
            </a:r>
            <a:endParaRPr/>
          </a:p>
          <a:p>
            <a:pPr lvl="0">
              <a:defRPr/>
            </a:pPr>
            <a:endParaRPr lang="fr-FR" sz="1400">
              <a:latin typeface="Calibri"/>
            </a:endParaRPr>
          </a:p>
        </p:txBody>
      </p:sp>
      <p:sp>
        <p:nvSpPr>
          <p:cNvPr id="966727651" name="ZoneTexte 3"/>
          <p:cNvSpPr txBox="1"/>
          <p:nvPr/>
        </p:nvSpPr>
        <p:spPr bwMode="auto">
          <a:xfrm>
            <a:off x="10149840" y="4516928"/>
            <a:ext cx="1971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/>
              <a:t>ETP = + 3 en cours </a:t>
            </a:r>
            <a:r>
              <a:rPr lang="fr-FR" sz="1400"/>
              <a:t>06 =  CH Menton</a:t>
            </a:r>
            <a:endParaRPr/>
          </a:p>
          <a:p>
            <a:pPr>
              <a:defRPr/>
            </a:pPr>
            <a:r>
              <a:rPr lang="fr-FR" sz="1400"/>
              <a:t>83 : CH Draguignan +</a:t>
            </a:r>
            <a:endParaRPr/>
          </a:p>
          <a:p>
            <a:pPr>
              <a:defRPr/>
            </a:pPr>
            <a:r>
              <a:rPr lang="fr-FR" sz="1400"/>
              <a:t>CHI Brignoles </a:t>
            </a:r>
            <a:endParaRPr/>
          </a:p>
          <a:p>
            <a:pPr>
              <a:defRPr/>
            </a:pPr>
            <a:r>
              <a:rPr lang="fr-FR" sz="1400"/>
              <a:t>84 : CH Carpentras +</a:t>
            </a:r>
            <a:endParaRPr/>
          </a:p>
          <a:p>
            <a:pPr>
              <a:defRPr/>
            </a:pPr>
            <a:r>
              <a:rPr lang="fr-FR" sz="1400"/>
              <a:t>CH Orange +Urbain V</a:t>
            </a:r>
            <a:endParaRPr/>
          </a:p>
        </p:txBody>
      </p:sp>
      <p:sp>
        <p:nvSpPr>
          <p:cNvPr id="2082443202" name="Rectangle 4"/>
          <p:cNvSpPr/>
          <p:nvPr/>
        </p:nvSpPr>
        <p:spPr bwMode="auto">
          <a:xfrm>
            <a:off x="10149840" y="1576362"/>
            <a:ext cx="863599" cy="1727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1797885" name="Ellipse 5"/>
          <p:cNvSpPr/>
          <p:nvPr/>
        </p:nvSpPr>
        <p:spPr bwMode="auto">
          <a:xfrm>
            <a:off x="10149840" y="4254524"/>
            <a:ext cx="345440" cy="2215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00269910" name="ZoneTexte 8"/>
          <p:cNvSpPr txBox="1"/>
          <p:nvPr/>
        </p:nvSpPr>
        <p:spPr bwMode="auto">
          <a:xfrm>
            <a:off x="10027919" y="1215527"/>
            <a:ext cx="19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F0000"/>
                </a:solidFill>
              </a:rPr>
              <a:t>Nouveaux 2025 </a:t>
            </a:r>
            <a:r>
              <a:rPr lang="fr-FR" b="1"/>
              <a:t>:</a:t>
            </a:r>
            <a:endParaRPr/>
          </a:p>
        </p:txBody>
      </p:sp>
      <p:sp>
        <p:nvSpPr>
          <p:cNvPr id="24051447" name="ZoneTexte 9"/>
          <p:cNvSpPr txBox="1"/>
          <p:nvPr/>
        </p:nvSpPr>
        <p:spPr bwMode="auto">
          <a:xfrm>
            <a:off x="2847108" y="228600"/>
            <a:ext cx="81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/>
              <a:t>Cartographie (encours de MAJ)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1471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84780194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1850340645" name="Tableau 3"/>
          <p:cNvGraphicFramePr>
            <a:graphicFrameLocks xmlns:a="http://schemas.openxmlformats.org/drawingml/2006/main" noGrp="1"/>
          </p:cNvGraphicFramePr>
          <p:nvPr/>
        </p:nvGraphicFramePr>
        <p:xfrm>
          <a:off x="0" y="-457200"/>
          <a:ext cx="12192000" cy="82290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2339605"/>
                <a:gridCol w="2352407"/>
                <a:gridCol w="3749994"/>
                <a:gridCol w="3749994"/>
              </a:tblGrid>
              <a:tr h="294264"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Département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Centres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Coordinateurs </a:t>
                      </a:r>
                      <a:r>
                        <a:rPr lang="fr-FR" sz="1200"/>
                        <a:t>medicaux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Adresses Mail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94264">
                <a:tc rowSpan="2"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Hautes Alpes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CHICAS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Marie </a:t>
                      </a:r>
                      <a:r>
                        <a:rPr lang="fr-FR" sz="1200"/>
                        <a:t>Margaillan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3" tooltip=""/>
                        </a:rPr>
                        <a:t>marie.margaillan@chicas-gap.fr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94264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Briançon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Giacomo </a:t>
                      </a:r>
                      <a:r>
                        <a:rPr lang="fr-FR" sz="1200"/>
                        <a:t>Serboli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4" tooltip=""/>
                        </a:rPr>
                        <a:t>gserboli@ch-briancon.fr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94264">
                <a:tc rowSpan="6"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Alpes Maritimes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CHU de Nice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Jerôme </a:t>
                      </a:r>
                      <a:r>
                        <a:rPr lang="fr-FR" sz="1200"/>
                        <a:t>delotte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5" tooltip=""/>
                        </a:rPr>
                        <a:t>Delotte.j@chu-nice.fr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76840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Pole Saint Jean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Sylvain </a:t>
                      </a:r>
                      <a:r>
                        <a:rPr lang="fr-FR" sz="1200"/>
                        <a:t>tassy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6" tooltip=""/>
                        </a:rPr>
                        <a:t>sylvaintassy@gmail.com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94264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HP Arnault </a:t>
                      </a:r>
                      <a:r>
                        <a:rPr lang="fr-FR" sz="1200"/>
                        <a:t>Tzanck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Yves </a:t>
                      </a:r>
                      <a:r>
                        <a:rPr lang="fr-FR" sz="1200"/>
                        <a:t>fouchet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7" tooltip=""/>
                        </a:rPr>
                        <a:t>y.fouche@tzanck.org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76840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Cannes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Olivier </a:t>
                      </a:r>
                      <a:r>
                        <a:rPr lang="fr-FR" sz="1200"/>
                        <a:t>toullalan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8" tooltip=""/>
                        </a:rPr>
                        <a:t>O.TOULLALAN@ch-cannes.fr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94264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Grasse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Anne Sophie </a:t>
                      </a:r>
                      <a:r>
                        <a:rPr lang="fr-FR" sz="1200"/>
                        <a:t>azuar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9" tooltip=""/>
                        </a:rPr>
                        <a:t>as.azuar@ch-grasse.fr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294264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La </a:t>
                      </a:r>
                      <a:r>
                        <a:rPr lang="fr-FR" sz="1200"/>
                        <a:t>Palmosa</a:t>
                      </a:r>
                      <a:r>
                        <a:rPr lang="fr-FR" sz="1200"/>
                        <a:t> Menton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Kevin </a:t>
                      </a:r>
                      <a:r>
                        <a:rPr lang="fr-FR" sz="1200"/>
                        <a:t>Guillez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0" tooltip=""/>
                        </a:rPr>
                        <a:t>k.guillez@ch-menton.fr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rowSpan="13"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Bouches du Rhône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APHM Nord (Marseille)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Laurence </a:t>
                      </a:r>
                      <a:r>
                        <a:rPr lang="fr-FR" sz="1200"/>
                        <a:t>Piechon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1" tooltip=""/>
                        </a:rPr>
                        <a:t>Laurence.piechon@aphm.fr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387277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APHM Conception (Marseille)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Audrey </a:t>
                      </a:r>
                      <a:r>
                        <a:rPr lang="fr-FR" sz="1200"/>
                        <a:t>Pivano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2" tooltip=""/>
                        </a:rPr>
                        <a:t>Audrey.pivano@ap-hm.fr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387277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Clinique Bouchard (Marseille)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Brice </a:t>
                      </a:r>
                      <a:r>
                        <a:rPr lang="fr-FR" sz="1200"/>
                        <a:t>Gurriet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3" tooltip=""/>
                        </a:rPr>
                        <a:t>bricegurriet@me.com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387277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Hôpital Prive européen (Marseille)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Alexandre Lazard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4" tooltip=""/>
                        </a:rPr>
                        <a:t>a.lazard@hopital-europeen.fr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387277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Hopital</a:t>
                      </a:r>
                      <a:r>
                        <a:rPr lang="fr-FR" sz="1200"/>
                        <a:t> </a:t>
                      </a:r>
                      <a:r>
                        <a:rPr lang="fr-FR" sz="1200"/>
                        <a:t>Siant</a:t>
                      </a:r>
                      <a:r>
                        <a:rPr lang="fr-FR" sz="1200"/>
                        <a:t> Joseph (Marseille)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Maxime Marcelli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5" tooltip=""/>
                        </a:rPr>
                        <a:t>maximemarcelli@icloud.com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387277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Clinique </a:t>
                      </a:r>
                      <a:r>
                        <a:rPr lang="fr-FR" sz="1200"/>
                        <a:t>Axium</a:t>
                      </a:r>
                      <a:r>
                        <a:rPr lang="fr-FR" sz="1200"/>
                        <a:t> Aix en Provence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Christine Leveque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6" tooltip=""/>
                        </a:rPr>
                        <a:t>c.leveque.chir@gmail.com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387277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Hôpital Prive de Provence (Aix en Provence)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Jean Philippe Estrade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7" tooltip=""/>
                        </a:rPr>
                        <a:t>jeanphilippeestrade@me.com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Salon de Provence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Emilie Ricard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8" tooltip=""/>
                        </a:rPr>
                        <a:t>emilie.ricard@ch-salon.fr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La Ciotat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Stefano </a:t>
                      </a:r>
                      <a:r>
                        <a:rPr lang="fr-FR" sz="1200"/>
                        <a:t>Fatuzzo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19" tooltip=""/>
                        </a:rPr>
                        <a:t>stefano.fatuzzo@ch-laciotat.fr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Clinique La Casamance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Thomas Perez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0" tooltip=""/>
                        </a:rPr>
                        <a:t>thoperez63@gmail.com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</a:t>
                      </a:r>
                      <a:r>
                        <a:rPr lang="fr-FR" sz="1200"/>
                        <a:t> d’Aubagne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Anne Sophie Maisonneuve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1" tooltip=""/>
                        </a:rPr>
                        <a:t>anne-sophie.maisonneuve@ch-aubagne.fr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Clinique de l’Etoile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Raha</a:t>
                      </a:r>
                      <a:r>
                        <a:rPr lang="fr-FR" sz="1200"/>
                        <a:t> </a:t>
                      </a:r>
                      <a:r>
                        <a:rPr lang="fr-FR" sz="1200"/>
                        <a:t>Shojai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2" tooltip=""/>
                        </a:rPr>
                        <a:t>rahashojai@yahoo.com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Martigues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Nathalie Lavergne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3" tooltip=""/>
                        </a:rPr>
                        <a:t>nathalie.lavergne@ch-martigues.fr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rowSpan="5"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VAR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CHITS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Valerie</a:t>
                      </a:r>
                      <a:r>
                        <a:rPr lang="fr-FR" sz="1200"/>
                        <a:t> </a:t>
                      </a:r>
                      <a:r>
                        <a:rPr lang="fr-FR" sz="1200"/>
                        <a:t>Verlomme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4" tooltip=""/>
                        </a:rPr>
                        <a:t>Valerie.verlomme@ch-toulon.fr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Clinique du Cap d’Or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Francois</a:t>
                      </a:r>
                      <a:r>
                        <a:rPr lang="fr-FR" sz="1200"/>
                        <a:t> Manrique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5" tooltip=""/>
                        </a:rPr>
                        <a:t>secretariat.docmanrique@gmail.com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</a:t>
                      </a:r>
                      <a:r>
                        <a:rPr lang="fr-FR" sz="1200"/>
                        <a:t> de Brignoles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Vincent </a:t>
                      </a:r>
                      <a:r>
                        <a:rPr lang="fr-FR" sz="1200"/>
                        <a:t>Brard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6" tooltip=""/>
                        </a:rPr>
                        <a:t>vincent.brard@chibll.fr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</a:t>
                      </a:r>
                      <a:r>
                        <a:rPr lang="fr-FR" sz="1200"/>
                        <a:t>draguignan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Cyril </a:t>
                      </a:r>
                      <a:r>
                        <a:rPr lang="fr-FR" sz="1200"/>
                        <a:t>desvaux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7" tooltip=""/>
                        </a:rPr>
                        <a:t>cyrille.desveaux@ch-draguignan.fr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CHIFSR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Catherine Cecchi-Guichard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8" tooltip=""/>
                        </a:rPr>
                        <a:t>catherine.guichard@chi-fsr.fr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rowSpan="3"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VAUCLUSE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CEC clinique FONVERT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Olivier Donnez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29" tooltip=""/>
                        </a:rPr>
                        <a:t>pr.olivier.donnez@gmail.com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de Carpentras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Alexandra Bontoux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30" tooltip=""/>
                        </a:rPr>
                        <a:t>a.bontoux@ch-carpentras.fr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 vMerge="1">
                  <a:txBody>
                    <a:bodyPr/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CH d’Orange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Luminata</a:t>
                      </a:r>
                      <a:r>
                        <a:rPr lang="fr-FR" sz="1200"/>
                        <a:t> </a:t>
                      </a:r>
                      <a:r>
                        <a:rPr lang="fr-FR" sz="1200"/>
                        <a:t>Arsene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 u="sng">
                          <a:hlinkClick r:id="rId31" tooltip=""/>
                        </a:rPr>
                        <a:t>SDON@ch-orange.fr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  <a:tr h="193638"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  <a:tc>
                  <a:txBody>
                    <a:bodyPr/>
                    <a:p>
                      <a:pPr algn="l">
                        <a:spcBef>
                          <a:spcPts val="20"/>
                        </a:spcBef>
                        <a:buNone/>
                        <a:defRPr/>
                      </a:pPr>
                      <a:r>
                        <a:rPr lang="fr-FR" sz="1200"/>
                        <a:t> 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659" marR="25659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8C56CE984F349938E8E61EBA81AA0" ma:contentTypeVersion="13" ma:contentTypeDescription="Crée un document." ma:contentTypeScope="" ma:versionID="9b2363619dbbf2f7f44d5b8a8ca6d2c8">
  <xsd:schema xmlns:xsd="http://www.w3.org/2001/XMLSchema" xmlns:xs="http://www.w3.org/2001/XMLSchema" xmlns:p="http://schemas.microsoft.com/office/2006/metadata/properties" xmlns:ns2="2ed345bb-dd71-4cd6-91ae-7b2bb2af49e9" xmlns:ns3="16e1a503-91a0-4488-9031-2cc13a8222a5" targetNamespace="http://schemas.microsoft.com/office/2006/metadata/properties" ma:root="true" ma:fieldsID="a61a1635453e9a06e01c083b788f3916" ns2:_="" ns3:_="">
    <xsd:import namespace="2ed345bb-dd71-4cd6-91ae-7b2bb2af49e9"/>
    <xsd:import namespace="16e1a503-91a0-4488-9031-2cc13a822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345bb-dd71-4cd6-91ae-7b2bb2af4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4127720-39b9-4432-8d38-24037f1d0a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1a503-91a0-4488-9031-2cc13a8222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caa5421-f690-4d72-a6eb-208da7df7114}" ma:internalName="TaxCatchAll" ma:showField="CatchAllData" ma:web="16e1a503-91a0-4488-9031-2cc13a822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d345bb-dd71-4cd6-91ae-7b2bb2af49e9">
      <Terms xmlns="http://schemas.microsoft.com/office/infopath/2007/PartnerControls"/>
    </lcf76f155ced4ddcb4097134ff3c332f>
    <TaxCatchAll xmlns="16e1a503-91a0-4488-9031-2cc13a8222a5" xsi:nil="true"/>
  </documentManagement>
</p:properties>
</file>

<file path=customXml/itemProps1.xml><?xml version="1.0" encoding="utf-8"?>
<ds:datastoreItem xmlns:ds="http://schemas.openxmlformats.org/officeDocument/2006/customXml" ds:itemID="{4EDE93A6-7E93-4437-852F-CF36CF7E9ACE}"/>
</file>

<file path=customXml/itemProps2.xml><?xml version="1.0" encoding="utf-8"?>
<ds:datastoreItem xmlns:ds="http://schemas.openxmlformats.org/officeDocument/2006/customXml" ds:itemID="{51B119CA-EFAC-4F18-A8F9-F1E17D758184}"/>
</file>

<file path=customXml/itemProps3.xml><?xml version="1.0" encoding="utf-8"?>
<ds:datastoreItem xmlns:ds="http://schemas.openxmlformats.org/officeDocument/2006/customXml" ds:itemID="{348C8E68-4E86-4FD4-981C-47B0756218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onlyoffice/9.0.4.52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 régional le 13 novembre 2023</dc:title>
  <dc:creator>Michele MARCOT</dc:creator>
  <cp:lastModifiedBy>Angelique Solinas</cp:lastModifiedBy>
  <cp:revision>82</cp:revision>
  <dcterms:created xsi:type="dcterms:W3CDTF">2023-11-08T09:14:42Z</dcterms:created>
  <dcterms:modified xsi:type="dcterms:W3CDTF">2025-10-10T11:35:14Z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2025-09-02T14:11:00Z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c2db910d-f308-4eba-8efa-ffbeb3ddbd57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  <property fmtid="{D5CDD505-2E9C-101B-9397-08002B2CF9AE}" pid="10" name="ContentTypeId">
    <vt:lpwstr>0x010100BC58C56CE984F349938E8E61EBA81AA0</vt:lpwstr>
  </property>
</Properties>
</file>